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93"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9" r:id="rId34"/>
    <p:sldId id="290" r:id="rId35"/>
    <p:sldId id="291" r:id="rId36"/>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928AF28-755C-446C-8AE9-8D0954F9EF50}" type="datetimeFigureOut">
              <a:rPr lang="ar-IQ" smtClean="0"/>
              <a:t>6/15/1442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56945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928AF28-755C-446C-8AE9-8D0954F9EF50}" type="datetimeFigureOut">
              <a:rPr lang="ar-IQ" smtClean="0"/>
              <a:t>6/15/1442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305136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928AF28-755C-446C-8AE9-8D0954F9EF50}" type="datetimeFigureOut">
              <a:rPr lang="ar-IQ" smtClean="0"/>
              <a:t>6/15/1442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135045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928AF28-755C-446C-8AE9-8D0954F9EF50}" type="datetimeFigureOut">
              <a:rPr lang="ar-IQ" smtClean="0"/>
              <a:t>6/15/1442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60871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8AF28-755C-446C-8AE9-8D0954F9EF50}" type="datetimeFigureOut">
              <a:rPr lang="ar-IQ" smtClean="0"/>
              <a:t>6/15/1442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83207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928AF28-755C-446C-8AE9-8D0954F9EF50}" type="datetimeFigureOut">
              <a:rPr lang="ar-IQ" smtClean="0"/>
              <a:t>6/15/1442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33064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928AF28-755C-446C-8AE9-8D0954F9EF50}" type="datetimeFigureOut">
              <a:rPr lang="ar-IQ" smtClean="0"/>
              <a:t>6/15/1442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27477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928AF28-755C-446C-8AE9-8D0954F9EF50}" type="datetimeFigureOut">
              <a:rPr lang="ar-IQ" smtClean="0"/>
              <a:t>6/15/1442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401763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8AF28-755C-446C-8AE9-8D0954F9EF50}" type="datetimeFigureOut">
              <a:rPr lang="ar-IQ" smtClean="0"/>
              <a:t>6/15/1442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19616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8AF28-755C-446C-8AE9-8D0954F9EF50}" type="datetimeFigureOut">
              <a:rPr lang="ar-IQ" smtClean="0"/>
              <a:t>6/15/1442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386643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8AF28-755C-446C-8AE9-8D0954F9EF50}" type="datetimeFigureOut">
              <a:rPr lang="ar-IQ" smtClean="0"/>
              <a:t>6/15/1442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7E32145-0DBB-4D28-8648-0C7A17B46E06}" type="slidenum">
              <a:rPr lang="ar-IQ" smtClean="0"/>
              <a:t>‹#›</a:t>
            </a:fld>
            <a:endParaRPr lang="ar-IQ"/>
          </a:p>
        </p:txBody>
      </p:sp>
    </p:spTree>
    <p:extLst>
      <p:ext uri="{BB962C8B-B14F-4D97-AF65-F5344CB8AC3E}">
        <p14:creationId xmlns:p14="http://schemas.microsoft.com/office/powerpoint/2010/main" val="86958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928AF28-755C-446C-8AE9-8D0954F9EF50}" type="datetimeFigureOut">
              <a:rPr lang="ar-IQ" smtClean="0"/>
              <a:t>6/15/1442</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E32145-0DBB-4D28-8648-0C7A17B46E06}" type="slidenum">
              <a:rPr lang="ar-IQ" smtClean="0"/>
              <a:t>‹#›</a:t>
            </a:fld>
            <a:endParaRPr lang="ar-IQ"/>
          </a:p>
        </p:txBody>
      </p:sp>
    </p:spTree>
    <p:extLst>
      <p:ext uri="{BB962C8B-B14F-4D97-AF65-F5344CB8AC3E}">
        <p14:creationId xmlns:p14="http://schemas.microsoft.com/office/powerpoint/2010/main" val="263537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0761"/>
            <a:ext cx="9144000" cy="2794715"/>
          </a:xfrm>
        </p:spPr>
        <p:txBody>
          <a:bodyPr>
            <a:normAutofit/>
          </a:bodyPr>
          <a:lstStyle/>
          <a:p>
            <a:r>
              <a:rPr lang="en-US" sz="11500" b="1" dirty="0">
                <a:solidFill>
                  <a:srgbClr val="FF0000"/>
                </a:solidFill>
                <a:effectLst>
                  <a:outerShdw blurRad="38100" dist="38100" dir="2700000" algn="tl">
                    <a:srgbClr val="000000">
                      <a:alpha val="43137"/>
                    </a:srgbClr>
                  </a:outerShdw>
                </a:effectLst>
              </a:rPr>
              <a:t>T</a:t>
            </a:r>
            <a:r>
              <a:rPr lang="en-US" sz="11500" b="1" dirty="0" smtClean="0">
                <a:solidFill>
                  <a:srgbClr val="FF0000"/>
                </a:solidFill>
                <a:effectLst>
                  <a:outerShdw blurRad="38100" dist="38100" dir="2700000" algn="tl">
                    <a:srgbClr val="000000">
                      <a:alpha val="43137"/>
                    </a:srgbClr>
                  </a:outerShdw>
                </a:effectLst>
              </a:rPr>
              <a:t>halassemia</a:t>
            </a:r>
            <a:endParaRPr lang="ar-IQ" sz="115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smtClean="0"/>
          </a:p>
          <a:p>
            <a:r>
              <a:rPr lang="en-US" sz="2800" b="1" dirty="0" smtClean="0"/>
              <a:t>Dr. Ali Khazaal  Jumaa</a:t>
            </a:r>
          </a:p>
          <a:p>
            <a:r>
              <a:rPr lang="en-US" sz="2800" b="1" dirty="0" smtClean="0"/>
              <a:t>F.I.B.M.S (Int. Medicine) , F.I.B.M.S (Hematology)</a:t>
            </a:r>
            <a:endParaRPr lang="ar-IQ" sz="2800" b="1" dirty="0"/>
          </a:p>
        </p:txBody>
      </p:sp>
    </p:spTree>
    <p:extLst>
      <p:ext uri="{BB962C8B-B14F-4D97-AF65-F5344CB8AC3E}">
        <p14:creationId xmlns:p14="http://schemas.microsoft.com/office/powerpoint/2010/main" val="3911947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246253"/>
          </a:xfrm>
        </p:spPr>
        <p:txBody>
          <a:bodyPr>
            <a:normAutofit/>
          </a:bodyPr>
          <a:lstStyle/>
          <a:p>
            <a:pPr marL="0" indent="0" algn="l">
              <a:buNone/>
            </a:pPr>
            <a:r>
              <a:rPr lang="en-US" sz="4000" b="1" dirty="0">
                <a:solidFill>
                  <a:srgbClr val="FF0000"/>
                </a:solidFill>
              </a:rPr>
              <a:t>History and Physical Examination</a:t>
            </a:r>
          </a:p>
          <a:p>
            <a:pPr marL="0" indent="0" algn="l">
              <a:buNone/>
            </a:pPr>
            <a:endParaRPr lang="en-US" sz="3200" dirty="0" smtClean="0"/>
          </a:p>
          <a:p>
            <a:pPr marL="0" indent="0" algn="l">
              <a:buNone/>
            </a:pPr>
            <a:r>
              <a:rPr lang="en-US" sz="3200" dirty="0" smtClean="0"/>
              <a:t>In patients </a:t>
            </a:r>
            <a:r>
              <a:rPr lang="en-US" sz="3200" dirty="0"/>
              <a:t>with beta thalassemia major, the physical findings are related </a:t>
            </a:r>
            <a:r>
              <a:rPr lang="en-US" sz="3200" dirty="0" smtClean="0"/>
              <a:t>to:      - severe anemia</a:t>
            </a:r>
          </a:p>
          <a:p>
            <a:pPr marL="0" indent="0" algn="l">
              <a:buNone/>
            </a:pPr>
            <a:r>
              <a:rPr lang="en-US" sz="3200" dirty="0"/>
              <a:t> </a:t>
            </a:r>
            <a:r>
              <a:rPr lang="en-US" sz="3200" dirty="0" smtClean="0"/>
              <a:t>                              - ineffective erythropoiesis</a:t>
            </a:r>
          </a:p>
          <a:p>
            <a:pPr marL="0" indent="0" algn="l">
              <a:buNone/>
            </a:pPr>
            <a:r>
              <a:rPr lang="en-US" sz="3200" dirty="0"/>
              <a:t> </a:t>
            </a:r>
            <a:r>
              <a:rPr lang="en-US" sz="3200" dirty="0" smtClean="0"/>
              <a:t>                              - extramedullary hematopoiesis</a:t>
            </a:r>
          </a:p>
          <a:p>
            <a:pPr marL="0" indent="0" algn="l">
              <a:buNone/>
            </a:pPr>
            <a:r>
              <a:rPr lang="en-US" sz="3200" dirty="0"/>
              <a:t> </a:t>
            </a:r>
            <a:r>
              <a:rPr lang="en-US" sz="3200" dirty="0" smtClean="0"/>
              <a:t>                              - iron </a:t>
            </a:r>
            <a:r>
              <a:rPr lang="en-US" sz="3200" dirty="0"/>
              <a:t>overload resulting from transfusion </a:t>
            </a:r>
            <a:r>
              <a:rPr lang="en-US" sz="3200" dirty="0" smtClean="0"/>
              <a:t> </a:t>
            </a:r>
          </a:p>
          <a:p>
            <a:pPr marL="0" indent="0" algn="l">
              <a:buNone/>
            </a:pPr>
            <a:r>
              <a:rPr lang="en-US" sz="3200" dirty="0"/>
              <a:t> </a:t>
            </a:r>
            <a:r>
              <a:rPr lang="en-US" sz="3200" dirty="0" smtClean="0"/>
              <a:t>                                and increased iron </a:t>
            </a:r>
            <a:r>
              <a:rPr lang="en-US" sz="3200" dirty="0"/>
              <a:t>absorption</a:t>
            </a:r>
            <a:r>
              <a:rPr lang="en-US" sz="3200" dirty="0" smtClean="0"/>
              <a:t>. </a:t>
            </a:r>
          </a:p>
          <a:p>
            <a:pPr marL="0" indent="0" algn="l">
              <a:buNone/>
            </a:pPr>
            <a:endParaRPr lang="ar-IQ" sz="3200" dirty="0"/>
          </a:p>
        </p:txBody>
      </p:sp>
    </p:spTree>
    <p:extLst>
      <p:ext uri="{BB962C8B-B14F-4D97-AF65-F5344CB8AC3E}">
        <p14:creationId xmlns:p14="http://schemas.microsoft.com/office/powerpoint/2010/main" val="2993061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194738"/>
          </a:xfrm>
        </p:spPr>
        <p:txBody>
          <a:bodyPr/>
          <a:lstStyle/>
          <a:p>
            <a:pPr marL="0" indent="0" algn="l">
              <a:buNone/>
            </a:pPr>
            <a:r>
              <a:rPr lang="en-US" dirty="0"/>
              <a:t> </a:t>
            </a:r>
            <a:r>
              <a:rPr lang="en-US" dirty="0" smtClean="0"/>
              <a:t> - pallor</a:t>
            </a:r>
          </a:p>
          <a:p>
            <a:pPr marL="0" indent="0" algn="l">
              <a:buNone/>
            </a:pPr>
            <a:r>
              <a:rPr lang="en-US" dirty="0"/>
              <a:t>  </a:t>
            </a:r>
            <a:r>
              <a:rPr lang="en-US" dirty="0" smtClean="0"/>
              <a:t>- jaundice</a:t>
            </a:r>
          </a:p>
          <a:p>
            <a:pPr marL="0" indent="0" algn="l">
              <a:buNone/>
            </a:pPr>
            <a:r>
              <a:rPr lang="en-US" dirty="0"/>
              <a:t> </a:t>
            </a:r>
            <a:r>
              <a:rPr lang="en-US" dirty="0" smtClean="0"/>
              <a:t> - the </a:t>
            </a:r>
            <a:r>
              <a:rPr lang="en-US" dirty="0"/>
              <a:t>skull and other bones may be deformed secondary to erythroid </a:t>
            </a:r>
            <a:r>
              <a:rPr lang="en-US" dirty="0" smtClean="0"/>
              <a:t>  </a:t>
            </a:r>
          </a:p>
          <a:p>
            <a:pPr marL="0" indent="0" algn="l">
              <a:buNone/>
            </a:pPr>
            <a:r>
              <a:rPr lang="en-US" dirty="0"/>
              <a:t> </a:t>
            </a:r>
            <a:r>
              <a:rPr lang="en-US" dirty="0" smtClean="0"/>
              <a:t>   hyperplasia </a:t>
            </a:r>
            <a:r>
              <a:rPr lang="en-US" dirty="0"/>
              <a:t>with intramedullary expansion and cortical bone </a:t>
            </a:r>
            <a:endParaRPr lang="en-US" dirty="0" smtClean="0"/>
          </a:p>
          <a:p>
            <a:pPr marL="0" indent="0" algn="l">
              <a:buNone/>
            </a:pPr>
            <a:r>
              <a:rPr lang="en-US" dirty="0"/>
              <a:t> </a:t>
            </a:r>
            <a:r>
              <a:rPr lang="en-US" dirty="0" smtClean="0"/>
              <a:t>   thinning</a:t>
            </a:r>
          </a:p>
          <a:p>
            <a:pPr marL="0" indent="0" algn="l">
              <a:buNone/>
            </a:pPr>
            <a:r>
              <a:rPr lang="en-US" dirty="0"/>
              <a:t> </a:t>
            </a:r>
            <a:endParaRPr lang="en-US" dirty="0" smtClean="0"/>
          </a:p>
          <a:p>
            <a:pPr marL="0" indent="0" algn="l">
              <a:buNone/>
            </a:pPr>
            <a:r>
              <a:rPr lang="en-US" dirty="0" smtClean="0"/>
              <a:t>Thalassemia </a:t>
            </a:r>
            <a:r>
              <a:rPr lang="en-US" dirty="0"/>
              <a:t>can result in </a:t>
            </a:r>
            <a:r>
              <a:rPr lang="en-US" b="1" dirty="0"/>
              <a:t>maxillary enlargement </a:t>
            </a:r>
            <a:r>
              <a:rPr lang="en-US" b="1" dirty="0" smtClean="0"/>
              <a:t>and bossing </a:t>
            </a:r>
            <a:r>
              <a:rPr lang="en-US" b="1" dirty="0"/>
              <a:t>of </a:t>
            </a:r>
            <a:r>
              <a:rPr lang="en-US" b="1" dirty="0" smtClean="0"/>
              <a:t>skull</a:t>
            </a:r>
            <a:r>
              <a:rPr lang="en-US" dirty="0" smtClean="0"/>
              <a:t>, </a:t>
            </a:r>
            <a:r>
              <a:rPr lang="en-US" dirty="0"/>
              <a:t>leading to an appearance known as </a:t>
            </a:r>
            <a:r>
              <a:rPr lang="en-US" b="1" dirty="0"/>
              <a:t>chipmunk face</a:t>
            </a:r>
            <a:r>
              <a:rPr lang="en-US" dirty="0"/>
              <a:t>, along with increased spaces between </a:t>
            </a:r>
            <a:r>
              <a:rPr lang="en-US" dirty="0" smtClean="0"/>
              <a:t>teeth and </a:t>
            </a:r>
            <a:r>
              <a:rPr lang="en-US" dirty="0"/>
              <a:t>malocclusion. </a:t>
            </a:r>
            <a:endParaRPr lang="ar-IQ" dirty="0"/>
          </a:p>
        </p:txBody>
      </p:sp>
    </p:spTree>
    <p:extLst>
      <p:ext uri="{BB962C8B-B14F-4D97-AF65-F5344CB8AC3E}">
        <p14:creationId xmlns:p14="http://schemas.microsoft.com/office/powerpoint/2010/main" val="9904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99290" y="940157"/>
            <a:ext cx="3709116" cy="5409127"/>
          </a:xfrm>
          <a:prstGeom prst="rect">
            <a:avLst/>
          </a:prstGeom>
        </p:spPr>
      </p:pic>
      <p:pic>
        <p:nvPicPr>
          <p:cNvPr id="5" name="Picture 4"/>
          <p:cNvPicPr>
            <a:picLocks noChangeAspect="1"/>
          </p:cNvPicPr>
          <p:nvPr/>
        </p:nvPicPr>
        <p:blipFill>
          <a:blip r:embed="rId3"/>
          <a:stretch>
            <a:fillRect/>
          </a:stretch>
        </p:blipFill>
        <p:spPr>
          <a:xfrm>
            <a:off x="965915" y="1545465"/>
            <a:ext cx="5280339" cy="4198512"/>
          </a:xfrm>
          <a:prstGeom prst="rect">
            <a:avLst/>
          </a:prstGeom>
        </p:spPr>
      </p:pic>
    </p:spTree>
    <p:extLst>
      <p:ext uri="{BB962C8B-B14F-4D97-AF65-F5344CB8AC3E}">
        <p14:creationId xmlns:p14="http://schemas.microsoft.com/office/powerpoint/2010/main" val="30162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5777718"/>
          </a:xfrm>
        </p:spPr>
        <p:txBody>
          <a:bodyPr/>
          <a:lstStyle/>
          <a:p>
            <a:pPr marL="0" indent="0" algn="l" rtl="0">
              <a:buNone/>
            </a:pPr>
            <a:r>
              <a:rPr lang="en-US" dirty="0" smtClean="0"/>
              <a:t>Expanded </a:t>
            </a:r>
            <a:r>
              <a:rPr lang="en-US" dirty="0"/>
              <a:t>bone marrow </a:t>
            </a:r>
            <a:r>
              <a:rPr lang="en-US" dirty="0" smtClean="0"/>
              <a:t>space results </a:t>
            </a:r>
            <a:r>
              <a:rPr lang="en-US" dirty="0"/>
              <a:t>in thinning of the bone cortex. These changes are particularly dramatic in the skull, which may show the characteristic </a:t>
            </a:r>
            <a:r>
              <a:rPr lang="en-US" b="1" dirty="0"/>
              <a:t>“hair-on-end” </a:t>
            </a:r>
            <a:r>
              <a:rPr lang="en-US" dirty="0"/>
              <a:t>appearance. </a:t>
            </a:r>
          </a:p>
          <a:p>
            <a:pPr marL="0" indent="0" algn="l" rtl="0">
              <a:buNone/>
            </a:pPr>
            <a:endParaRPr lang="ar-IQ" dirty="0"/>
          </a:p>
        </p:txBody>
      </p:sp>
      <p:pic>
        <p:nvPicPr>
          <p:cNvPr id="4" name="Picture 3"/>
          <p:cNvPicPr>
            <a:picLocks noChangeAspect="1"/>
          </p:cNvPicPr>
          <p:nvPr/>
        </p:nvPicPr>
        <p:blipFill>
          <a:blip r:embed="rId2"/>
          <a:stretch>
            <a:fillRect/>
          </a:stretch>
        </p:blipFill>
        <p:spPr>
          <a:xfrm>
            <a:off x="3017253" y="2195930"/>
            <a:ext cx="6157494" cy="3981033"/>
          </a:xfrm>
          <a:prstGeom prst="rect">
            <a:avLst/>
          </a:prstGeom>
        </p:spPr>
      </p:pic>
    </p:spTree>
    <p:extLst>
      <p:ext uri="{BB962C8B-B14F-4D97-AF65-F5344CB8AC3E}">
        <p14:creationId xmlns:p14="http://schemas.microsoft.com/office/powerpoint/2010/main" val="279372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321972"/>
            <a:ext cx="5866461" cy="6297769"/>
          </a:xfrm>
        </p:spPr>
        <p:txBody>
          <a:bodyPr/>
          <a:lstStyle/>
          <a:p>
            <a:pPr marL="0" indent="0" algn="l">
              <a:buNone/>
            </a:pPr>
            <a:r>
              <a:rPr lang="en-US" sz="3600" b="1" dirty="0">
                <a:solidFill>
                  <a:srgbClr val="FF0000"/>
                </a:solidFill>
              </a:rPr>
              <a:t>Abdominal </a:t>
            </a:r>
            <a:r>
              <a:rPr lang="en-US" sz="3600" b="1" dirty="0" smtClean="0">
                <a:solidFill>
                  <a:srgbClr val="FF0000"/>
                </a:solidFill>
              </a:rPr>
              <a:t>examination:</a:t>
            </a:r>
          </a:p>
          <a:p>
            <a:pPr marL="0" indent="0" algn="l">
              <a:buNone/>
            </a:pPr>
            <a:r>
              <a:rPr lang="en-US" dirty="0"/>
              <a:t> </a:t>
            </a:r>
            <a:r>
              <a:rPr lang="en-US" dirty="0" smtClean="0"/>
              <a:t>       </a:t>
            </a:r>
          </a:p>
          <a:p>
            <a:pPr marL="0" indent="0" algn="l">
              <a:buNone/>
            </a:pPr>
            <a:r>
              <a:rPr lang="en-US" b="1" dirty="0"/>
              <a:t> </a:t>
            </a:r>
            <a:r>
              <a:rPr lang="en-US" b="1" dirty="0" smtClean="0"/>
              <a:t>      Hepatomegaly</a:t>
            </a:r>
            <a:r>
              <a:rPr lang="en-US" dirty="0" smtClean="0"/>
              <a:t> is related to extramedullary hematopoiesis and iron overload. </a:t>
            </a:r>
            <a:endParaRPr lang="en-US" dirty="0"/>
          </a:p>
          <a:p>
            <a:pPr marL="0" indent="0" algn="l">
              <a:buNone/>
            </a:pPr>
            <a:r>
              <a:rPr lang="en-US" dirty="0" smtClean="0"/>
              <a:t>       </a:t>
            </a:r>
            <a:r>
              <a:rPr lang="en-US" b="1" dirty="0" smtClean="0"/>
              <a:t>The </a:t>
            </a:r>
            <a:r>
              <a:rPr lang="en-US" b="1" dirty="0"/>
              <a:t>gallbladder </a:t>
            </a:r>
            <a:r>
              <a:rPr lang="en-US" dirty="0"/>
              <a:t>may contain bilirubin stones formed as a result of the patient's lifelong hemolytic state. </a:t>
            </a:r>
            <a:endParaRPr lang="en-US" dirty="0" smtClean="0"/>
          </a:p>
          <a:p>
            <a:pPr marL="0" indent="0" algn="l">
              <a:buNone/>
            </a:pPr>
            <a:r>
              <a:rPr lang="en-US" dirty="0"/>
              <a:t> </a:t>
            </a:r>
            <a:r>
              <a:rPr lang="en-US" dirty="0" smtClean="0"/>
              <a:t>      </a:t>
            </a:r>
            <a:r>
              <a:rPr lang="en-US" b="1" dirty="0" smtClean="0"/>
              <a:t>Splenomegaly</a:t>
            </a:r>
            <a:r>
              <a:rPr lang="en-US" dirty="0" smtClean="0"/>
              <a:t> </a:t>
            </a:r>
            <a:r>
              <a:rPr lang="en-US" dirty="0"/>
              <a:t>typically is observed as part of the extramedullary hematopoiesis or as a hypertrophic response related to the extravascular hemolysis.</a:t>
            </a:r>
            <a:endParaRPr lang="ar-IQ" dirty="0"/>
          </a:p>
        </p:txBody>
      </p:sp>
      <p:pic>
        <p:nvPicPr>
          <p:cNvPr id="4" name="Picture 3"/>
          <p:cNvPicPr>
            <a:picLocks noChangeAspect="1"/>
          </p:cNvPicPr>
          <p:nvPr/>
        </p:nvPicPr>
        <p:blipFill>
          <a:blip r:embed="rId2"/>
          <a:stretch>
            <a:fillRect/>
          </a:stretch>
        </p:blipFill>
        <p:spPr>
          <a:xfrm>
            <a:off x="6162675" y="1190222"/>
            <a:ext cx="6029325" cy="4561267"/>
          </a:xfrm>
          <a:prstGeom prst="rect">
            <a:avLst/>
          </a:prstGeom>
        </p:spPr>
      </p:pic>
    </p:spTree>
    <p:extLst>
      <p:ext uri="{BB962C8B-B14F-4D97-AF65-F5344CB8AC3E}">
        <p14:creationId xmlns:p14="http://schemas.microsoft.com/office/powerpoint/2010/main" val="21720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8" y="321971"/>
            <a:ext cx="11044707" cy="6272011"/>
          </a:xfrm>
        </p:spPr>
        <p:txBody>
          <a:bodyPr/>
          <a:lstStyle/>
          <a:p>
            <a:pPr marL="0" indent="0" algn="l">
              <a:buNone/>
            </a:pPr>
            <a:r>
              <a:rPr lang="en-US" sz="3200" b="1" dirty="0" smtClean="0">
                <a:solidFill>
                  <a:srgbClr val="FF0000"/>
                </a:solidFill>
              </a:rPr>
              <a:t>Iron overload in thalassemia</a:t>
            </a:r>
          </a:p>
          <a:p>
            <a:pPr marL="0" indent="0" algn="l">
              <a:buNone/>
            </a:pPr>
            <a:endParaRPr lang="en-US" dirty="0"/>
          </a:p>
          <a:p>
            <a:pPr marL="0" indent="0" algn="l">
              <a:buNone/>
            </a:pPr>
            <a:r>
              <a:rPr lang="en-US" dirty="0"/>
              <a:t>Iron overload inevitably complicates </a:t>
            </a:r>
            <a:r>
              <a:rPr lang="en-US" b="1" dirty="0"/>
              <a:t>regular blood transfusions</a:t>
            </a:r>
          </a:p>
          <a:p>
            <a:pPr marL="0" indent="0" algn="l">
              <a:buNone/>
            </a:pPr>
            <a:r>
              <a:rPr lang="en-US" dirty="0"/>
              <a:t>and is the source of many serious complications. Each unit of</a:t>
            </a:r>
          </a:p>
          <a:p>
            <a:pPr marL="0" indent="0" algn="l">
              <a:buNone/>
            </a:pPr>
            <a:r>
              <a:rPr lang="en-US" dirty="0"/>
              <a:t>transfused blood contains about 200–250 mg iron, compared</a:t>
            </a:r>
          </a:p>
          <a:p>
            <a:pPr marL="0" indent="0" algn="l">
              <a:buNone/>
            </a:pPr>
            <a:r>
              <a:rPr lang="en-US" dirty="0"/>
              <a:t>with the 1 mg iron normally absorbed each day. </a:t>
            </a:r>
            <a:endParaRPr lang="en-US" dirty="0" smtClean="0"/>
          </a:p>
          <a:p>
            <a:pPr marL="0" indent="0" algn="l">
              <a:buNone/>
            </a:pPr>
            <a:endParaRPr lang="en-US" dirty="0" smtClean="0"/>
          </a:p>
          <a:p>
            <a:pPr marL="0" indent="0" algn="l">
              <a:buNone/>
            </a:pPr>
            <a:r>
              <a:rPr lang="en-US" b="1" dirty="0" smtClean="0"/>
              <a:t>Hepcidin</a:t>
            </a:r>
            <a:r>
              <a:rPr lang="en-US" dirty="0" smtClean="0"/>
              <a:t>, a </a:t>
            </a:r>
            <a:r>
              <a:rPr lang="en-US" dirty="0"/>
              <a:t>peptide hormone produced primarily by the </a:t>
            </a:r>
            <a:r>
              <a:rPr lang="en-US" dirty="0" smtClean="0"/>
              <a:t>liver, is an </a:t>
            </a:r>
          </a:p>
          <a:p>
            <a:pPr marL="0" indent="0" algn="l">
              <a:buNone/>
            </a:pPr>
            <a:r>
              <a:rPr lang="en-US" dirty="0" smtClean="0"/>
              <a:t>important </a:t>
            </a:r>
            <a:r>
              <a:rPr lang="en-US" dirty="0"/>
              <a:t>negative regulator of iron absorption, but </a:t>
            </a:r>
            <a:r>
              <a:rPr lang="en-US" dirty="0" smtClean="0"/>
              <a:t>in thalassemia, </a:t>
            </a:r>
          </a:p>
          <a:p>
            <a:pPr marL="0" indent="0" algn="l">
              <a:buNone/>
            </a:pPr>
            <a:r>
              <a:rPr lang="en-US" dirty="0" smtClean="0"/>
              <a:t>hepcidin </a:t>
            </a:r>
            <a:r>
              <a:rPr lang="en-US" dirty="0"/>
              <a:t>levels remain </a:t>
            </a:r>
            <a:r>
              <a:rPr lang="en-US" dirty="0" smtClean="0"/>
              <a:t>inappropriately low</a:t>
            </a:r>
            <a:r>
              <a:rPr lang="en-US" dirty="0"/>
              <a:t>, despite </a:t>
            </a:r>
            <a:r>
              <a:rPr lang="en-US" dirty="0" smtClean="0"/>
              <a:t>increased iron </a:t>
            </a:r>
            <a:r>
              <a:rPr lang="en-US" dirty="0"/>
              <a:t>stores</a:t>
            </a:r>
            <a:r>
              <a:rPr lang="en-US" dirty="0" smtClean="0"/>
              <a:t>.</a:t>
            </a:r>
          </a:p>
          <a:p>
            <a:pPr marL="0" indent="0" algn="l">
              <a:buNone/>
            </a:pPr>
            <a:endParaRPr lang="en-US" dirty="0" smtClean="0"/>
          </a:p>
          <a:p>
            <a:pPr marL="0" indent="0" algn="l">
              <a:buNone/>
            </a:pPr>
            <a:endParaRPr lang="en-US" dirty="0" smtClean="0"/>
          </a:p>
          <a:p>
            <a:pPr marL="0" indent="0" algn="l">
              <a:buNone/>
            </a:pPr>
            <a:endParaRPr lang="en-US" dirty="0" smtClean="0"/>
          </a:p>
          <a:p>
            <a:pPr marL="0" indent="0" algn="l">
              <a:buNone/>
            </a:pPr>
            <a:endParaRPr lang="ar-IQ" dirty="0"/>
          </a:p>
        </p:txBody>
      </p:sp>
    </p:spTree>
    <p:extLst>
      <p:ext uri="{BB962C8B-B14F-4D97-AF65-F5344CB8AC3E}">
        <p14:creationId xmlns:p14="http://schemas.microsoft.com/office/powerpoint/2010/main" val="1418648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053070"/>
          </a:xfrm>
        </p:spPr>
        <p:txBody>
          <a:bodyPr/>
          <a:lstStyle/>
          <a:p>
            <a:pPr marL="0" indent="0" algn="l">
              <a:buNone/>
            </a:pPr>
            <a:r>
              <a:rPr lang="en-US" sz="3200" b="1" dirty="0">
                <a:solidFill>
                  <a:srgbClr val="FF0000"/>
                </a:solidFill>
              </a:rPr>
              <a:t>Tests of body </a:t>
            </a:r>
            <a:r>
              <a:rPr lang="en-US" sz="3200" b="1" dirty="0" smtClean="0">
                <a:solidFill>
                  <a:srgbClr val="FF0000"/>
                </a:solidFill>
              </a:rPr>
              <a:t>iron overload</a:t>
            </a:r>
            <a:endParaRPr lang="en-US" sz="3200" b="1" dirty="0">
              <a:solidFill>
                <a:srgbClr val="FF0000"/>
              </a:solidFill>
            </a:endParaRPr>
          </a:p>
          <a:p>
            <a:pPr marL="0" indent="0" algn="l">
              <a:buNone/>
            </a:pPr>
            <a:endParaRPr lang="en-US" dirty="0" smtClean="0"/>
          </a:p>
          <a:p>
            <a:pPr marL="0" indent="0" algn="l">
              <a:buNone/>
            </a:pPr>
            <a:endParaRPr lang="en-US" dirty="0"/>
          </a:p>
          <a:p>
            <a:pPr marL="0" indent="0" algn="l">
              <a:buNone/>
            </a:pPr>
            <a:r>
              <a:rPr lang="en-US" dirty="0" smtClean="0"/>
              <a:t>                    </a:t>
            </a:r>
            <a:r>
              <a:rPr lang="en-US" sz="3200" b="1" dirty="0" smtClean="0"/>
              <a:t>Serum ferritin</a:t>
            </a:r>
            <a:r>
              <a:rPr lang="en-US" sz="3200" dirty="0" smtClean="0"/>
              <a:t>: 12-300 </a:t>
            </a:r>
            <a:r>
              <a:rPr lang="en-US" sz="3200" dirty="0" err="1" smtClean="0"/>
              <a:t>ng</a:t>
            </a:r>
            <a:r>
              <a:rPr lang="en-US" sz="3200" dirty="0" smtClean="0"/>
              <a:t>/ml</a:t>
            </a:r>
          </a:p>
          <a:p>
            <a:pPr marL="0" indent="0" algn="l">
              <a:buNone/>
            </a:pPr>
            <a:endParaRPr lang="en-US" sz="3200" dirty="0" smtClean="0"/>
          </a:p>
          <a:p>
            <a:pPr marL="0" indent="0" algn="l">
              <a:buNone/>
            </a:pPr>
            <a:r>
              <a:rPr lang="en-US" sz="3200" dirty="0" smtClean="0"/>
              <a:t>                 </a:t>
            </a:r>
            <a:r>
              <a:rPr lang="en-US" sz="3200" b="1" dirty="0" smtClean="0"/>
              <a:t>Transferrin saturation </a:t>
            </a:r>
            <a:r>
              <a:rPr lang="en-US" sz="3200" dirty="0" smtClean="0"/>
              <a:t>:  </a:t>
            </a:r>
          </a:p>
          <a:p>
            <a:pPr marL="0" indent="0" algn="l">
              <a:buNone/>
            </a:pPr>
            <a:r>
              <a:rPr lang="en-US" sz="3200" dirty="0"/>
              <a:t> </a:t>
            </a:r>
            <a:r>
              <a:rPr lang="en-US" sz="3200" dirty="0" smtClean="0"/>
              <a:t>                 (serum iron/total iron binding capacity</a:t>
            </a:r>
            <a:r>
              <a:rPr lang="en-US" sz="3200" dirty="0" smtClean="0"/>
              <a:t>) x 100</a:t>
            </a:r>
            <a:endParaRPr lang="en-US" sz="3200" dirty="0" smtClean="0"/>
          </a:p>
          <a:p>
            <a:pPr marL="0" indent="0" algn="l">
              <a:buNone/>
            </a:pPr>
            <a:r>
              <a:rPr lang="en-US" sz="3200" dirty="0"/>
              <a:t> </a:t>
            </a:r>
            <a:r>
              <a:rPr lang="en-US" sz="3200" dirty="0" smtClean="0"/>
              <a:t>                 20-50 %</a:t>
            </a:r>
          </a:p>
          <a:p>
            <a:pPr marL="0" indent="0" algn="l">
              <a:buNone/>
            </a:pPr>
            <a:r>
              <a:rPr lang="en-US" sz="3200" dirty="0" smtClean="0"/>
              <a:t>                 </a:t>
            </a:r>
          </a:p>
          <a:p>
            <a:pPr marL="0" indent="0" algn="l">
              <a:buNone/>
            </a:pPr>
            <a:r>
              <a:rPr lang="en-US" sz="3200" dirty="0"/>
              <a:t> </a:t>
            </a:r>
            <a:r>
              <a:rPr lang="en-US" sz="3200" dirty="0" smtClean="0"/>
              <a:t>                </a:t>
            </a:r>
            <a:r>
              <a:rPr lang="en-US" sz="3200" b="1" dirty="0" smtClean="0"/>
              <a:t>Liver Iron </a:t>
            </a:r>
            <a:r>
              <a:rPr lang="en-US" sz="3200" dirty="0" smtClean="0"/>
              <a:t>: biopsy, MRI</a:t>
            </a:r>
            <a:endParaRPr lang="ar-IQ" sz="3200" dirty="0"/>
          </a:p>
        </p:txBody>
      </p:sp>
    </p:spTree>
    <p:extLst>
      <p:ext uri="{BB962C8B-B14F-4D97-AF65-F5344CB8AC3E}">
        <p14:creationId xmlns:p14="http://schemas.microsoft.com/office/powerpoint/2010/main" val="3074250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3"/>
            <a:ext cx="10515600" cy="6233374"/>
          </a:xfrm>
        </p:spPr>
        <p:txBody>
          <a:bodyPr/>
          <a:lstStyle/>
          <a:p>
            <a:pPr marL="0" indent="0" algn="l">
              <a:buNone/>
            </a:pPr>
            <a:r>
              <a:rPr lang="en-US" b="1" dirty="0" smtClean="0">
                <a:solidFill>
                  <a:srgbClr val="FF0000"/>
                </a:solidFill>
              </a:rPr>
              <a:t>Complications of iron overload</a:t>
            </a:r>
          </a:p>
          <a:p>
            <a:pPr marL="0" indent="0" algn="l">
              <a:buNone/>
            </a:pPr>
            <a:endParaRPr lang="en-US" dirty="0"/>
          </a:p>
          <a:p>
            <a:pPr marL="0" indent="0" algn="l">
              <a:buNone/>
            </a:pPr>
            <a:r>
              <a:rPr lang="en-US" dirty="0" smtClean="0"/>
              <a:t>- </a:t>
            </a:r>
            <a:r>
              <a:rPr lang="en-US" b="1" dirty="0" smtClean="0"/>
              <a:t>Cardiac :</a:t>
            </a:r>
            <a:r>
              <a:rPr lang="en-US" dirty="0" smtClean="0"/>
              <a:t> heart failure, cardiomyopathy, arrhythmia</a:t>
            </a:r>
          </a:p>
          <a:p>
            <a:pPr marL="0" indent="0" algn="l">
              <a:buNone/>
            </a:pPr>
            <a:r>
              <a:rPr lang="en-US" dirty="0" smtClean="0"/>
              <a:t>- </a:t>
            </a:r>
            <a:r>
              <a:rPr lang="en-US" b="1" dirty="0" err="1" smtClean="0"/>
              <a:t>Hepatobiliary</a:t>
            </a:r>
            <a:r>
              <a:rPr lang="en-US" b="1" dirty="0" smtClean="0"/>
              <a:t> :</a:t>
            </a:r>
            <a:r>
              <a:rPr lang="en-US" dirty="0" smtClean="0"/>
              <a:t> liver failure, cirrhosis, hepatocellular carcinoma,</a:t>
            </a:r>
          </a:p>
          <a:p>
            <a:pPr marL="0" indent="0" algn="l">
              <a:buNone/>
            </a:pPr>
            <a:r>
              <a:rPr lang="en-US" dirty="0" smtClean="0"/>
              <a:t>                              gall stones, cholecystitis</a:t>
            </a:r>
          </a:p>
          <a:p>
            <a:pPr marL="0" indent="0" algn="l">
              <a:buNone/>
            </a:pPr>
            <a:r>
              <a:rPr lang="en-US" dirty="0" smtClean="0"/>
              <a:t>- </a:t>
            </a:r>
            <a:r>
              <a:rPr lang="en-US" b="1" dirty="0" smtClean="0"/>
              <a:t>Skin :</a:t>
            </a:r>
            <a:r>
              <a:rPr lang="en-US" dirty="0" smtClean="0"/>
              <a:t> pigmentation, ulcer</a:t>
            </a:r>
          </a:p>
          <a:p>
            <a:pPr marL="0" indent="0" algn="l">
              <a:buNone/>
            </a:pPr>
            <a:r>
              <a:rPr lang="en-US" dirty="0" smtClean="0"/>
              <a:t>- </a:t>
            </a:r>
            <a:r>
              <a:rPr lang="en-US" b="1" dirty="0" smtClean="0"/>
              <a:t>Endocrine:    </a:t>
            </a:r>
            <a:r>
              <a:rPr lang="en-US" dirty="0" smtClean="0"/>
              <a:t>. Growth hormone deficiency</a:t>
            </a:r>
          </a:p>
          <a:p>
            <a:pPr marL="0" indent="0" algn="l">
              <a:buNone/>
            </a:pPr>
            <a:r>
              <a:rPr lang="en-US" dirty="0" smtClean="0"/>
              <a:t>                         . Delayed puberty, hypogonadism, infertility</a:t>
            </a:r>
          </a:p>
          <a:p>
            <a:pPr marL="0" indent="0" algn="l">
              <a:buNone/>
            </a:pPr>
            <a:r>
              <a:rPr lang="en-US" dirty="0"/>
              <a:t> </a:t>
            </a:r>
            <a:r>
              <a:rPr lang="en-US" dirty="0" smtClean="0"/>
              <a:t>                        . Diabetes mellitus</a:t>
            </a:r>
          </a:p>
          <a:p>
            <a:pPr marL="0" indent="0" algn="l">
              <a:buNone/>
            </a:pPr>
            <a:r>
              <a:rPr lang="en-US" dirty="0"/>
              <a:t> </a:t>
            </a:r>
            <a:r>
              <a:rPr lang="en-US" dirty="0" smtClean="0"/>
              <a:t>                        . Hypothyroidism</a:t>
            </a:r>
          </a:p>
          <a:p>
            <a:pPr marL="0" indent="0" algn="l">
              <a:buNone/>
            </a:pPr>
            <a:r>
              <a:rPr lang="en-US" dirty="0"/>
              <a:t> </a:t>
            </a:r>
            <a:r>
              <a:rPr lang="en-US" dirty="0" smtClean="0"/>
              <a:t>                        . </a:t>
            </a:r>
            <a:r>
              <a:rPr lang="en-US" smtClean="0"/>
              <a:t>Hypoparathyroidism</a:t>
            </a:r>
            <a:r>
              <a:rPr lang="en-US" dirty="0" smtClean="0"/>
              <a:t> (hypocalcemia)</a:t>
            </a:r>
          </a:p>
          <a:p>
            <a:pPr marL="0" indent="0" algn="l">
              <a:buNone/>
            </a:pPr>
            <a:r>
              <a:rPr lang="en-US" dirty="0"/>
              <a:t> </a:t>
            </a:r>
            <a:r>
              <a:rPr lang="en-US" b="1" dirty="0"/>
              <a:t>- Bones and joints: </a:t>
            </a:r>
            <a:r>
              <a:rPr lang="en-US" dirty="0"/>
              <a:t> </a:t>
            </a:r>
            <a:r>
              <a:rPr lang="en-US" dirty="0" smtClean="0"/>
              <a:t>arthropathies</a:t>
            </a:r>
            <a:endParaRPr lang="en-US" dirty="0"/>
          </a:p>
          <a:p>
            <a:pPr marL="0" indent="0" algn="l">
              <a:buNone/>
            </a:pPr>
            <a:endParaRPr lang="ar-IQ" dirty="0"/>
          </a:p>
        </p:txBody>
      </p:sp>
    </p:spTree>
    <p:extLst>
      <p:ext uri="{BB962C8B-B14F-4D97-AF65-F5344CB8AC3E}">
        <p14:creationId xmlns:p14="http://schemas.microsoft.com/office/powerpoint/2010/main" val="141243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6284890"/>
          </a:xfrm>
        </p:spPr>
        <p:txBody>
          <a:bodyPr/>
          <a:lstStyle/>
          <a:p>
            <a:pPr marL="0" indent="0" algn="l">
              <a:buNone/>
            </a:pPr>
            <a:r>
              <a:rPr lang="en-US" b="1" dirty="0">
                <a:solidFill>
                  <a:srgbClr val="FF0000"/>
                </a:solidFill>
              </a:rPr>
              <a:t>Laboratory </a:t>
            </a:r>
            <a:r>
              <a:rPr lang="en-US" b="1" dirty="0" smtClean="0">
                <a:solidFill>
                  <a:srgbClr val="FF0000"/>
                </a:solidFill>
              </a:rPr>
              <a:t>Studies</a:t>
            </a:r>
          </a:p>
          <a:p>
            <a:pPr marL="0" indent="0" algn="l">
              <a:buNone/>
            </a:pPr>
            <a:r>
              <a:rPr lang="en-US" dirty="0" smtClean="0"/>
              <a:t>. Microcytic hypochromic anemia</a:t>
            </a:r>
          </a:p>
          <a:p>
            <a:pPr marL="0" indent="0" algn="l">
              <a:buNone/>
            </a:pPr>
            <a:r>
              <a:rPr lang="en-US" dirty="0" smtClean="0"/>
              <a:t>. Reticulocytosis</a:t>
            </a:r>
          </a:p>
          <a:p>
            <a:pPr marL="0" indent="0" algn="l">
              <a:buNone/>
            </a:pPr>
            <a:r>
              <a:rPr lang="en-US" dirty="0" smtClean="0"/>
              <a:t>. Reactive </a:t>
            </a:r>
            <a:r>
              <a:rPr lang="en-US" dirty="0" err="1" smtClean="0"/>
              <a:t>leuko</a:t>
            </a:r>
            <a:r>
              <a:rPr lang="en-US" dirty="0" smtClean="0"/>
              <a:t>- and thrombocytosis</a:t>
            </a:r>
          </a:p>
          <a:p>
            <a:pPr marL="0" indent="0" algn="l">
              <a:buNone/>
            </a:pPr>
            <a:r>
              <a:rPr lang="en-US" dirty="0" smtClean="0"/>
              <a:t>. B. film : </a:t>
            </a:r>
            <a:r>
              <a:rPr lang="en-US" b="1" dirty="0" smtClean="0"/>
              <a:t>target cells</a:t>
            </a:r>
            <a:r>
              <a:rPr lang="en-US" dirty="0" smtClean="0"/>
              <a:t> </a:t>
            </a:r>
          </a:p>
          <a:p>
            <a:pPr marL="0" indent="0" algn="l">
              <a:buNone/>
            </a:pPr>
            <a:endParaRPr lang="en-US" dirty="0"/>
          </a:p>
          <a:p>
            <a:pPr marL="0" indent="0" algn="l">
              <a:buNone/>
            </a:pPr>
            <a:endParaRPr lang="ar-IQ" dirty="0"/>
          </a:p>
        </p:txBody>
      </p:sp>
      <p:pic>
        <p:nvPicPr>
          <p:cNvPr id="4" name="Picture 3"/>
          <p:cNvPicPr>
            <a:picLocks noChangeAspect="1"/>
          </p:cNvPicPr>
          <p:nvPr/>
        </p:nvPicPr>
        <p:blipFill>
          <a:blip r:embed="rId2"/>
          <a:stretch>
            <a:fillRect/>
          </a:stretch>
        </p:blipFill>
        <p:spPr>
          <a:xfrm>
            <a:off x="3245476" y="2910625"/>
            <a:ext cx="6207616" cy="3709116"/>
          </a:xfrm>
          <a:prstGeom prst="rect">
            <a:avLst/>
          </a:prstGeom>
        </p:spPr>
      </p:pic>
    </p:spTree>
    <p:extLst>
      <p:ext uri="{BB962C8B-B14F-4D97-AF65-F5344CB8AC3E}">
        <p14:creationId xmlns:p14="http://schemas.microsoft.com/office/powerpoint/2010/main" val="3012846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6297769"/>
          </a:xfrm>
        </p:spPr>
        <p:txBody>
          <a:bodyPr/>
          <a:lstStyle/>
          <a:p>
            <a:pPr marL="0" indent="0" algn="l">
              <a:buNone/>
            </a:pPr>
            <a:r>
              <a:rPr lang="en-US" sz="3200" b="1" dirty="0" smtClean="0">
                <a:solidFill>
                  <a:srgbClr val="FF0000"/>
                </a:solidFill>
              </a:rPr>
              <a:t>Hemoglobin electrophoresis</a:t>
            </a:r>
          </a:p>
          <a:p>
            <a:pPr marL="0" indent="0" algn="l">
              <a:buNone/>
            </a:pPr>
            <a:endParaRPr lang="ar-IQ" dirty="0"/>
          </a:p>
        </p:txBody>
      </p:sp>
      <p:pic>
        <p:nvPicPr>
          <p:cNvPr id="4" name="Picture 3"/>
          <p:cNvPicPr>
            <a:picLocks noChangeAspect="1"/>
          </p:cNvPicPr>
          <p:nvPr/>
        </p:nvPicPr>
        <p:blipFill>
          <a:blip r:embed="rId2"/>
          <a:stretch>
            <a:fillRect/>
          </a:stretch>
        </p:blipFill>
        <p:spPr>
          <a:xfrm>
            <a:off x="1635617" y="1146219"/>
            <a:ext cx="8796270" cy="5267460"/>
          </a:xfrm>
          <a:prstGeom prst="rect">
            <a:avLst/>
          </a:prstGeom>
        </p:spPr>
      </p:pic>
    </p:spTree>
    <p:extLst>
      <p:ext uri="{BB962C8B-B14F-4D97-AF65-F5344CB8AC3E}">
        <p14:creationId xmlns:p14="http://schemas.microsoft.com/office/powerpoint/2010/main" val="2439066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6420118"/>
          </a:xfrm>
        </p:spPr>
        <p:txBody>
          <a:bodyPr>
            <a:noAutofit/>
          </a:bodyPr>
          <a:lstStyle/>
          <a:p>
            <a:pPr marL="0" indent="0" algn="l">
              <a:buNone/>
            </a:pPr>
            <a:r>
              <a:rPr lang="en-US" sz="2700" b="1" dirty="0" smtClean="0">
                <a:solidFill>
                  <a:srgbClr val="FF0000"/>
                </a:solidFill>
              </a:rPr>
              <a:t>DEFINITION</a:t>
            </a:r>
            <a:endParaRPr lang="en-US" sz="2700" b="1" dirty="0" smtClean="0"/>
          </a:p>
          <a:p>
            <a:pPr marL="0" indent="0" algn="l">
              <a:buNone/>
            </a:pPr>
            <a:r>
              <a:rPr lang="en-US" sz="2700" b="1" dirty="0" smtClean="0"/>
              <a:t>Thalassemias </a:t>
            </a:r>
            <a:r>
              <a:rPr lang="en-US" sz="2700" dirty="0" smtClean="0"/>
              <a:t>are inherited blood disorders characterized by defect </a:t>
            </a:r>
            <a:r>
              <a:rPr lang="en-US" sz="2700" dirty="0"/>
              <a:t>in the rate of synthesis of one </a:t>
            </a:r>
            <a:r>
              <a:rPr lang="en-US" sz="2700" dirty="0" smtClean="0"/>
              <a:t>of the </a:t>
            </a:r>
            <a:r>
              <a:rPr lang="en-US" sz="2700" dirty="0"/>
              <a:t>globin chains.</a:t>
            </a:r>
          </a:p>
          <a:p>
            <a:pPr marL="0" indent="0" algn="l">
              <a:buNone/>
            </a:pPr>
            <a:r>
              <a:rPr lang="en-US" sz="2700" dirty="0"/>
              <a:t>Resultant imbalance of globin chain production may cause ineffective </a:t>
            </a:r>
            <a:r>
              <a:rPr lang="en-US" sz="2700" dirty="0" smtClean="0"/>
              <a:t>erythropoiesis, defective Hb </a:t>
            </a:r>
            <a:r>
              <a:rPr lang="en-US" sz="2700" dirty="0"/>
              <a:t>production, red cell </a:t>
            </a:r>
            <a:r>
              <a:rPr lang="en-US" sz="2700" dirty="0" smtClean="0"/>
              <a:t>Hb </a:t>
            </a:r>
            <a:r>
              <a:rPr lang="en-US" sz="2700" dirty="0"/>
              <a:t>precipitates, hemolysis, anemia </a:t>
            </a:r>
            <a:r>
              <a:rPr lang="en-US" sz="2700" dirty="0" smtClean="0"/>
              <a:t>of variable </a:t>
            </a:r>
            <a:r>
              <a:rPr lang="en-US" sz="2700" dirty="0"/>
              <a:t>degree and propensity to iron overload.</a:t>
            </a:r>
            <a:endParaRPr lang="en-US" sz="2700" dirty="0" smtClean="0"/>
          </a:p>
          <a:p>
            <a:pPr marL="0" indent="0" algn="l">
              <a:buNone/>
            </a:pPr>
            <a:r>
              <a:rPr lang="en-US" sz="2700" dirty="0"/>
              <a:t>Each </a:t>
            </a:r>
            <a:r>
              <a:rPr lang="en-US" sz="2700" dirty="0" smtClean="0"/>
              <a:t>Hb </a:t>
            </a:r>
            <a:r>
              <a:rPr lang="en-US" sz="2700" dirty="0"/>
              <a:t>molecule consists of two separate pairs of identical globin chains.</a:t>
            </a:r>
          </a:p>
          <a:p>
            <a:pPr marL="0" indent="0" algn="l">
              <a:buNone/>
            </a:pPr>
            <a:r>
              <a:rPr lang="en-US" sz="2700" dirty="0"/>
              <a:t>All normal human Hb molecules found in an adult have one pair of </a:t>
            </a:r>
            <a:r>
              <a:rPr lang="el-GR" sz="2700" dirty="0"/>
              <a:t>α-</a:t>
            </a:r>
            <a:r>
              <a:rPr lang="en-US" sz="2700" dirty="0"/>
              <a:t>chains. </a:t>
            </a:r>
            <a:endParaRPr lang="en-US" sz="2700" dirty="0" smtClean="0"/>
          </a:p>
          <a:p>
            <a:pPr marL="0" indent="0" algn="l">
              <a:buNone/>
            </a:pPr>
            <a:r>
              <a:rPr lang="en-US" sz="2700" dirty="0" smtClean="0"/>
              <a:t>The </a:t>
            </a:r>
            <a:r>
              <a:rPr lang="el-GR" sz="2700" b="1" dirty="0"/>
              <a:t>α-</a:t>
            </a:r>
            <a:r>
              <a:rPr lang="en-US" sz="2700" b="1" dirty="0"/>
              <a:t>chains </a:t>
            </a:r>
            <a:r>
              <a:rPr lang="en-US" sz="2700" dirty="0" smtClean="0"/>
              <a:t>can combine with:</a:t>
            </a:r>
          </a:p>
          <a:p>
            <a:pPr marL="0" indent="0" algn="l">
              <a:buNone/>
            </a:pPr>
            <a:r>
              <a:rPr lang="en-US" sz="2700" dirty="0" smtClean="0"/>
              <a:t> </a:t>
            </a:r>
            <a:r>
              <a:rPr lang="el-GR" sz="2700" b="1" dirty="0"/>
              <a:t>β-</a:t>
            </a:r>
            <a:r>
              <a:rPr lang="en-US" sz="2700" b="1" dirty="0"/>
              <a:t>chains </a:t>
            </a:r>
            <a:r>
              <a:rPr lang="en-US" sz="2700" dirty="0"/>
              <a:t>(</a:t>
            </a:r>
            <a:r>
              <a:rPr lang="el-GR" sz="2700" dirty="0" smtClean="0"/>
              <a:t>α2β2)</a:t>
            </a:r>
            <a:r>
              <a:rPr lang="en-US" sz="2700" dirty="0" smtClean="0"/>
              <a:t> : </a:t>
            </a:r>
            <a:r>
              <a:rPr lang="en-US" sz="2700" b="1" dirty="0" smtClean="0"/>
              <a:t>Hb A</a:t>
            </a:r>
            <a:r>
              <a:rPr lang="en-US" sz="2700" dirty="0" smtClean="0"/>
              <a:t> (97% of adult Hb)</a:t>
            </a:r>
          </a:p>
          <a:p>
            <a:pPr marL="0" indent="0" algn="l">
              <a:buNone/>
            </a:pPr>
            <a:r>
              <a:rPr lang="en-US" sz="2700" dirty="0"/>
              <a:t> </a:t>
            </a:r>
            <a:r>
              <a:rPr lang="el-GR" sz="2700" b="1" dirty="0" smtClean="0"/>
              <a:t>δ-</a:t>
            </a:r>
            <a:r>
              <a:rPr lang="en-US" sz="2700" b="1" dirty="0"/>
              <a:t>chains </a:t>
            </a:r>
            <a:r>
              <a:rPr lang="en-US" sz="2700" dirty="0"/>
              <a:t>(</a:t>
            </a:r>
            <a:r>
              <a:rPr lang="el-GR" sz="2700" dirty="0"/>
              <a:t>α2δ2</a:t>
            </a:r>
            <a:r>
              <a:rPr lang="el-GR" sz="2700" dirty="0" smtClean="0"/>
              <a:t>)</a:t>
            </a:r>
            <a:r>
              <a:rPr lang="en-US" sz="2700" dirty="0" smtClean="0"/>
              <a:t> : </a:t>
            </a:r>
            <a:r>
              <a:rPr lang="en-US" sz="2700" b="1" dirty="0" smtClean="0"/>
              <a:t>Hb A2</a:t>
            </a:r>
            <a:r>
              <a:rPr lang="en-US" sz="2700" dirty="0" smtClean="0"/>
              <a:t> (2.5% of adult Hb)</a:t>
            </a:r>
          </a:p>
          <a:p>
            <a:pPr marL="0" indent="0" algn="l">
              <a:buNone/>
            </a:pPr>
            <a:r>
              <a:rPr lang="en-US" sz="2700" dirty="0"/>
              <a:t> </a:t>
            </a:r>
            <a:r>
              <a:rPr lang="el-GR" sz="2700" b="1" dirty="0" smtClean="0"/>
              <a:t>γ-</a:t>
            </a:r>
            <a:r>
              <a:rPr lang="en-US" sz="2700" b="1" dirty="0"/>
              <a:t>chains </a:t>
            </a:r>
            <a:r>
              <a:rPr lang="en-US" sz="2700" dirty="0"/>
              <a:t>(</a:t>
            </a:r>
            <a:r>
              <a:rPr lang="el-GR" sz="2700" dirty="0"/>
              <a:t>α2γ2</a:t>
            </a:r>
            <a:r>
              <a:rPr lang="el-GR" sz="2700" dirty="0" smtClean="0"/>
              <a:t>)</a:t>
            </a:r>
            <a:r>
              <a:rPr lang="en-US" sz="2700" dirty="0" smtClean="0"/>
              <a:t>  : </a:t>
            </a:r>
            <a:r>
              <a:rPr lang="en-US" sz="2700" b="1" dirty="0" smtClean="0"/>
              <a:t>Hb </a:t>
            </a:r>
            <a:r>
              <a:rPr lang="en-US" sz="2700" b="1" dirty="0"/>
              <a:t>F</a:t>
            </a:r>
            <a:r>
              <a:rPr lang="en-US" sz="2700" b="1" dirty="0" smtClean="0"/>
              <a:t> </a:t>
            </a:r>
            <a:r>
              <a:rPr lang="en-US" sz="2700" dirty="0" smtClean="0"/>
              <a:t>(0.5% of adult Hb)</a:t>
            </a:r>
            <a:endParaRPr lang="en-US" sz="2700" dirty="0"/>
          </a:p>
        </p:txBody>
      </p:sp>
    </p:spTree>
    <p:extLst>
      <p:ext uri="{BB962C8B-B14F-4D97-AF65-F5344CB8AC3E}">
        <p14:creationId xmlns:p14="http://schemas.microsoft.com/office/powerpoint/2010/main" val="565721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181859"/>
          </a:xfrm>
        </p:spPr>
        <p:txBody>
          <a:bodyPr>
            <a:normAutofit/>
          </a:bodyPr>
          <a:lstStyle/>
          <a:p>
            <a:pPr marL="0" indent="0" algn="l">
              <a:buNone/>
            </a:pPr>
            <a:r>
              <a:rPr lang="en-US" sz="3200" b="1" dirty="0" smtClean="0">
                <a:solidFill>
                  <a:srgbClr val="FF0000"/>
                </a:solidFill>
              </a:rPr>
              <a:t>Evaluation for complications</a:t>
            </a:r>
          </a:p>
          <a:p>
            <a:pPr marL="0" indent="0" algn="l">
              <a:buNone/>
            </a:pPr>
            <a:endParaRPr lang="en-US" sz="3200" dirty="0"/>
          </a:p>
          <a:p>
            <a:pPr marL="0" indent="0" algn="l">
              <a:buNone/>
            </a:pPr>
            <a:r>
              <a:rPr lang="en-US" sz="3200" dirty="0" smtClean="0"/>
              <a:t>. Iron study</a:t>
            </a:r>
          </a:p>
          <a:p>
            <a:pPr marL="0" indent="0" algn="l">
              <a:buNone/>
            </a:pPr>
            <a:r>
              <a:rPr lang="en-US" sz="3200" dirty="0" smtClean="0"/>
              <a:t>. Echocardiography</a:t>
            </a:r>
          </a:p>
          <a:p>
            <a:pPr marL="0" indent="0" algn="l">
              <a:buNone/>
            </a:pPr>
            <a:r>
              <a:rPr lang="en-US" sz="3200" dirty="0" smtClean="0"/>
              <a:t>. Liver function test, alfa fetoprotein</a:t>
            </a:r>
          </a:p>
          <a:p>
            <a:pPr marL="0" indent="0" algn="l">
              <a:buNone/>
            </a:pPr>
            <a:r>
              <a:rPr lang="en-US" sz="3200" dirty="0" smtClean="0"/>
              <a:t>. Blood sugar</a:t>
            </a:r>
          </a:p>
          <a:p>
            <a:pPr marL="0" indent="0" algn="l">
              <a:buNone/>
            </a:pPr>
            <a:r>
              <a:rPr lang="en-US" sz="3200" dirty="0" smtClean="0"/>
              <a:t>. Serum calcium</a:t>
            </a:r>
          </a:p>
          <a:p>
            <a:pPr marL="0" indent="0" algn="l">
              <a:buNone/>
            </a:pPr>
            <a:r>
              <a:rPr lang="en-US" sz="3200" dirty="0" smtClean="0"/>
              <a:t>. Renal function test</a:t>
            </a:r>
          </a:p>
          <a:p>
            <a:pPr marL="0" indent="0" algn="l">
              <a:buNone/>
            </a:pPr>
            <a:r>
              <a:rPr lang="en-US" sz="3200" dirty="0" smtClean="0"/>
              <a:t>. Thyroid function test</a:t>
            </a:r>
          </a:p>
          <a:p>
            <a:pPr marL="0" indent="0" algn="l">
              <a:buNone/>
            </a:pPr>
            <a:r>
              <a:rPr lang="en-US" sz="3200" dirty="0" smtClean="0"/>
              <a:t>. LH, FSH</a:t>
            </a:r>
            <a:endParaRPr lang="ar-IQ" sz="3200" dirty="0"/>
          </a:p>
        </p:txBody>
      </p:sp>
    </p:spTree>
    <p:extLst>
      <p:ext uri="{BB962C8B-B14F-4D97-AF65-F5344CB8AC3E}">
        <p14:creationId xmlns:p14="http://schemas.microsoft.com/office/powerpoint/2010/main" val="3253436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6"/>
            <a:ext cx="10515600" cy="6323527"/>
          </a:xfrm>
        </p:spPr>
        <p:txBody>
          <a:bodyPr>
            <a:normAutofit/>
          </a:bodyPr>
          <a:lstStyle/>
          <a:p>
            <a:pPr marL="0" indent="0" algn="l">
              <a:buNone/>
            </a:pPr>
            <a:r>
              <a:rPr lang="en-US" sz="3200" b="1" dirty="0" smtClean="0">
                <a:solidFill>
                  <a:srgbClr val="FF0000"/>
                </a:solidFill>
              </a:rPr>
              <a:t>MANAGEMENT</a:t>
            </a:r>
          </a:p>
          <a:p>
            <a:pPr marL="0" indent="0" algn="l">
              <a:buNone/>
            </a:pPr>
            <a:endParaRPr lang="en-US" sz="3200" dirty="0"/>
          </a:p>
          <a:p>
            <a:pPr marL="0" indent="0" algn="l">
              <a:buNone/>
            </a:pPr>
            <a:r>
              <a:rPr lang="en-US" sz="3200" b="1" dirty="0">
                <a:solidFill>
                  <a:srgbClr val="FF0000"/>
                </a:solidFill>
              </a:rPr>
              <a:t>Thalassemia </a:t>
            </a:r>
            <a:r>
              <a:rPr lang="en-US" sz="3200" b="1" dirty="0" smtClean="0">
                <a:solidFill>
                  <a:srgbClr val="FF0000"/>
                </a:solidFill>
              </a:rPr>
              <a:t>minor</a:t>
            </a:r>
          </a:p>
          <a:p>
            <a:pPr marL="0" indent="0" algn="l">
              <a:buNone/>
            </a:pPr>
            <a:endParaRPr lang="en-US" sz="3200" dirty="0">
              <a:solidFill>
                <a:srgbClr val="FF0000"/>
              </a:solidFill>
            </a:endParaRPr>
          </a:p>
          <a:p>
            <a:pPr marL="0" indent="0" algn="l">
              <a:buNone/>
            </a:pPr>
            <a:r>
              <a:rPr lang="en-US" sz="3200" dirty="0"/>
              <a:t>Patients with thalassemia minor usually do not require any specific treatment. Inform patients that their condition is hereditary and that physicians sometimes mistake the disorder for iron deficiency. </a:t>
            </a:r>
            <a:endParaRPr lang="ar-IQ" sz="3200" dirty="0"/>
          </a:p>
        </p:txBody>
      </p:sp>
    </p:spTree>
    <p:extLst>
      <p:ext uri="{BB962C8B-B14F-4D97-AF65-F5344CB8AC3E}">
        <p14:creationId xmlns:p14="http://schemas.microsoft.com/office/powerpoint/2010/main" val="403614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6130344"/>
          </a:xfrm>
        </p:spPr>
        <p:txBody>
          <a:bodyPr>
            <a:normAutofit/>
          </a:bodyPr>
          <a:lstStyle/>
          <a:p>
            <a:pPr marL="0" indent="0" algn="l">
              <a:buNone/>
            </a:pPr>
            <a:r>
              <a:rPr lang="en-US" b="1" dirty="0">
                <a:solidFill>
                  <a:srgbClr val="FF0000"/>
                </a:solidFill>
              </a:rPr>
              <a:t>Thalassemia major</a:t>
            </a:r>
          </a:p>
          <a:p>
            <a:pPr marL="0" indent="0" algn="l">
              <a:buNone/>
            </a:pPr>
            <a:endParaRPr lang="en-US" dirty="0" smtClean="0"/>
          </a:p>
          <a:p>
            <a:pPr marL="0" indent="0" algn="l">
              <a:buNone/>
            </a:pPr>
            <a:r>
              <a:rPr lang="en-US" dirty="0" smtClean="0"/>
              <a:t>Treatment </a:t>
            </a:r>
            <a:r>
              <a:rPr lang="en-US" dirty="0"/>
              <a:t>for patients with thalassemia major includes the following:</a:t>
            </a:r>
          </a:p>
          <a:p>
            <a:pPr marL="0" indent="0" algn="l">
              <a:buNone/>
            </a:pPr>
            <a:endParaRPr lang="en-US" dirty="0" smtClean="0"/>
          </a:p>
          <a:p>
            <a:pPr marL="0" indent="0" algn="l">
              <a:buNone/>
            </a:pPr>
            <a:r>
              <a:rPr lang="en-US" dirty="0" smtClean="0"/>
              <a:t>. Supportive measures (folic acid, regular monitoring for complications)</a:t>
            </a:r>
            <a:endParaRPr lang="en-US" dirty="0"/>
          </a:p>
          <a:p>
            <a:pPr marL="0" indent="0" algn="l">
              <a:buNone/>
            </a:pPr>
            <a:r>
              <a:rPr lang="en-US" dirty="0" smtClean="0"/>
              <a:t>. Long-term </a:t>
            </a:r>
            <a:r>
              <a:rPr lang="en-US" dirty="0"/>
              <a:t>transfusion </a:t>
            </a:r>
            <a:r>
              <a:rPr lang="en-US" dirty="0" smtClean="0"/>
              <a:t>therapy</a:t>
            </a:r>
            <a:endParaRPr lang="en-US" dirty="0"/>
          </a:p>
          <a:p>
            <a:pPr marL="0" indent="0" algn="l">
              <a:buNone/>
            </a:pPr>
            <a:r>
              <a:rPr lang="en-US" dirty="0" smtClean="0"/>
              <a:t>. Iron </a:t>
            </a:r>
            <a:r>
              <a:rPr lang="en-US" dirty="0"/>
              <a:t>chelation</a:t>
            </a:r>
          </a:p>
          <a:p>
            <a:pPr marL="0" indent="0" algn="l">
              <a:buNone/>
            </a:pPr>
            <a:r>
              <a:rPr lang="en-US" dirty="0" smtClean="0"/>
              <a:t>. Splenectomy</a:t>
            </a:r>
            <a:endParaRPr lang="en-US" dirty="0"/>
          </a:p>
          <a:p>
            <a:pPr marL="0" indent="0" algn="l">
              <a:buNone/>
            </a:pPr>
            <a:r>
              <a:rPr lang="en-US" dirty="0" smtClean="0"/>
              <a:t>. Allogeneic </a:t>
            </a:r>
            <a:r>
              <a:rPr lang="en-US" dirty="0"/>
              <a:t>hematopoietic </a:t>
            </a:r>
            <a:r>
              <a:rPr lang="en-US" dirty="0" smtClean="0"/>
              <a:t>transplantation</a:t>
            </a:r>
          </a:p>
          <a:p>
            <a:pPr marL="0" indent="0" algn="l">
              <a:buNone/>
            </a:pPr>
            <a:r>
              <a:rPr lang="en-US" dirty="0" smtClean="0"/>
              <a:t>. Erythroid </a:t>
            </a:r>
            <a:r>
              <a:rPr lang="en-US" dirty="0"/>
              <a:t>maturation agents (eg, luspatercept</a:t>
            </a:r>
            <a:r>
              <a:rPr lang="en-US" dirty="0" smtClean="0"/>
              <a:t>)</a:t>
            </a:r>
          </a:p>
          <a:p>
            <a:pPr marL="0" indent="0" algn="l">
              <a:buNone/>
            </a:pPr>
            <a:r>
              <a:rPr lang="en-US" dirty="0" smtClean="0"/>
              <a:t>. Gene therapy</a:t>
            </a:r>
            <a:endParaRPr lang="en-US" dirty="0"/>
          </a:p>
          <a:p>
            <a:pPr marL="0" indent="0" algn="l">
              <a:buNone/>
            </a:pPr>
            <a:endParaRPr lang="en-US" dirty="0"/>
          </a:p>
        </p:txBody>
      </p:sp>
    </p:spTree>
    <p:extLst>
      <p:ext uri="{BB962C8B-B14F-4D97-AF65-F5344CB8AC3E}">
        <p14:creationId xmlns:p14="http://schemas.microsoft.com/office/powerpoint/2010/main" val="1048648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233374"/>
          </a:xfrm>
        </p:spPr>
        <p:txBody>
          <a:bodyPr>
            <a:normAutofit lnSpcReduction="10000"/>
          </a:bodyPr>
          <a:lstStyle/>
          <a:p>
            <a:pPr marL="0" indent="0" algn="l">
              <a:buNone/>
            </a:pPr>
            <a:r>
              <a:rPr lang="en-US" sz="3200" b="1" dirty="0">
                <a:solidFill>
                  <a:srgbClr val="FF0000"/>
                </a:solidFill>
              </a:rPr>
              <a:t>Long-term transfusion therapy</a:t>
            </a:r>
          </a:p>
          <a:p>
            <a:pPr marL="0" indent="0" algn="l">
              <a:buNone/>
            </a:pPr>
            <a:endParaRPr lang="en-US" sz="3200" b="1" dirty="0">
              <a:solidFill>
                <a:srgbClr val="FF0000"/>
              </a:solidFill>
            </a:endParaRPr>
          </a:p>
          <a:p>
            <a:pPr marL="0" indent="0" algn="l">
              <a:buNone/>
            </a:pPr>
            <a:r>
              <a:rPr lang="en-US" dirty="0"/>
              <a:t>The goal of long-term </a:t>
            </a:r>
            <a:r>
              <a:rPr lang="en-US" dirty="0" smtClean="0"/>
              <a:t>transfusional </a:t>
            </a:r>
            <a:r>
              <a:rPr lang="en-US" dirty="0"/>
              <a:t>support is to maintain the patient's hemoglobin level at </a:t>
            </a:r>
            <a:r>
              <a:rPr lang="en-US" b="1" dirty="0"/>
              <a:t>9-10 g/</a:t>
            </a:r>
            <a:r>
              <a:rPr lang="en-US" b="1" dirty="0" err="1"/>
              <a:t>dL</a:t>
            </a:r>
            <a:r>
              <a:rPr lang="en-US" dirty="0"/>
              <a:t>, thus improving his or her sense of well being while simultaneously suppressing enhanced erythropoiesis. This strategy treats the anemia and suppresses endogenous erythropoiesis so that extramedullary hematopoiesis and skeletal changes are suppressed. Patients receiving long-term transfusion therapy also require </a:t>
            </a:r>
            <a:r>
              <a:rPr lang="en-US" b="1" dirty="0"/>
              <a:t>iron chelation</a:t>
            </a:r>
            <a:r>
              <a:rPr lang="en-US" dirty="0"/>
              <a:t>. </a:t>
            </a:r>
          </a:p>
          <a:p>
            <a:pPr marL="0" indent="0" algn="l">
              <a:buNone/>
            </a:pPr>
            <a:endParaRPr lang="en-US" dirty="0"/>
          </a:p>
          <a:p>
            <a:pPr marL="0" indent="0" algn="l">
              <a:buNone/>
            </a:pPr>
            <a:r>
              <a:rPr lang="en-US" dirty="0"/>
              <a:t>Blood banking considerations for these patients include </a:t>
            </a:r>
            <a:r>
              <a:rPr lang="en-US" dirty="0" smtClean="0"/>
              <a:t>transfusion of </a:t>
            </a:r>
            <a:r>
              <a:rPr lang="en-US" b="1" dirty="0" smtClean="0"/>
              <a:t>leuko-depleted RBC with complete </a:t>
            </a:r>
            <a:r>
              <a:rPr lang="en-US" b="1" dirty="0"/>
              <a:t>typing </a:t>
            </a:r>
            <a:r>
              <a:rPr lang="en-US" b="1" dirty="0" smtClean="0"/>
              <a:t>for major and minor blood groups</a:t>
            </a:r>
            <a:r>
              <a:rPr lang="en-US" dirty="0" smtClean="0"/>
              <a:t>. </a:t>
            </a:r>
            <a:r>
              <a:rPr lang="en-US" dirty="0"/>
              <a:t>This procedure helps future cross-matching processes and minimizes the chances of </a:t>
            </a:r>
            <a:r>
              <a:rPr lang="en-US" b="1" dirty="0" smtClean="0"/>
              <a:t>alloimmunization with subsequent hemolytic transfusion reactions.</a:t>
            </a:r>
            <a:endParaRPr lang="ar-IQ" dirty="0"/>
          </a:p>
        </p:txBody>
      </p:sp>
    </p:spTree>
    <p:extLst>
      <p:ext uri="{BB962C8B-B14F-4D97-AF65-F5344CB8AC3E}">
        <p14:creationId xmlns:p14="http://schemas.microsoft.com/office/powerpoint/2010/main" val="87103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297769"/>
          </a:xfrm>
        </p:spPr>
        <p:txBody>
          <a:bodyPr>
            <a:noAutofit/>
          </a:bodyPr>
          <a:lstStyle/>
          <a:p>
            <a:pPr marL="0" indent="0" algn="l">
              <a:buNone/>
            </a:pPr>
            <a:r>
              <a:rPr lang="en-US" sz="3200" b="1" dirty="0" smtClean="0">
                <a:solidFill>
                  <a:srgbClr val="FF0000"/>
                </a:solidFill>
              </a:rPr>
              <a:t>Iron chelation</a:t>
            </a:r>
          </a:p>
          <a:p>
            <a:pPr marL="0" indent="0" algn="l">
              <a:buNone/>
            </a:pPr>
            <a:endParaRPr lang="en-US" sz="3200" dirty="0"/>
          </a:p>
          <a:p>
            <a:pPr marL="0" indent="0" algn="l">
              <a:buNone/>
            </a:pPr>
            <a:r>
              <a:rPr lang="en-US" sz="3200" dirty="0"/>
              <a:t>The body has no mechanism for excreting </a:t>
            </a:r>
            <a:r>
              <a:rPr lang="en-US" sz="3200" dirty="0" smtClean="0"/>
              <a:t>iron, </a:t>
            </a:r>
            <a:r>
              <a:rPr lang="en-US" sz="3200" dirty="0"/>
              <a:t>and </a:t>
            </a:r>
            <a:r>
              <a:rPr lang="en-US" sz="3200" dirty="0" smtClean="0"/>
              <a:t>iron </a:t>
            </a:r>
          </a:p>
          <a:p>
            <a:pPr marL="0" indent="0" algn="l">
              <a:buNone/>
            </a:pPr>
            <a:r>
              <a:rPr lang="en-US" sz="3200" dirty="0" smtClean="0"/>
              <a:t>chelating drugs </a:t>
            </a:r>
            <a:r>
              <a:rPr lang="en-US" sz="3200" dirty="0"/>
              <a:t>are necessary to avoid toxic iron </a:t>
            </a:r>
            <a:endParaRPr lang="en-US" sz="3200" dirty="0" smtClean="0"/>
          </a:p>
          <a:p>
            <a:pPr marL="0" indent="0" algn="l">
              <a:buNone/>
            </a:pPr>
            <a:r>
              <a:rPr lang="en-US" sz="3200" dirty="0" smtClean="0"/>
              <a:t>accumulation</a:t>
            </a:r>
            <a:r>
              <a:rPr lang="en-US" sz="3200" dirty="0"/>
              <a:t>.</a:t>
            </a:r>
          </a:p>
          <a:p>
            <a:pPr marL="0" indent="0" algn="l">
              <a:buNone/>
            </a:pPr>
            <a:r>
              <a:rPr lang="en-US" sz="3200" dirty="0"/>
              <a:t>Iron chelation is usually started after about 1 year of monthly</a:t>
            </a:r>
          </a:p>
          <a:p>
            <a:pPr marL="0" indent="0" algn="l">
              <a:buNone/>
            </a:pPr>
            <a:r>
              <a:rPr lang="en-US" sz="3200" dirty="0"/>
              <a:t>blood transfusions. </a:t>
            </a:r>
            <a:endParaRPr lang="en-US" sz="3200" dirty="0" smtClean="0"/>
          </a:p>
          <a:p>
            <a:pPr marL="0" indent="0" algn="l">
              <a:buNone/>
            </a:pPr>
            <a:r>
              <a:rPr lang="en-US" sz="3200" dirty="0" smtClean="0"/>
              <a:t>Currently</a:t>
            </a:r>
            <a:r>
              <a:rPr lang="en-US" sz="3200" dirty="0"/>
              <a:t>, three drugs are used for iron chelation: </a:t>
            </a:r>
            <a:endParaRPr lang="en-US" sz="3200" dirty="0" smtClean="0"/>
          </a:p>
          <a:p>
            <a:pPr marL="0" indent="0" algn="l">
              <a:buNone/>
            </a:pPr>
            <a:r>
              <a:rPr lang="en-US" sz="3200" b="1" dirty="0" smtClean="0"/>
              <a:t>desferrioxamine, deferiprone </a:t>
            </a:r>
            <a:r>
              <a:rPr lang="en-US" sz="3200" dirty="0"/>
              <a:t>and</a:t>
            </a:r>
            <a:r>
              <a:rPr lang="en-US" sz="3200" b="1" dirty="0"/>
              <a:t> deferasirox</a:t>
            </a:r>
            <a:r>
              <a:rPr lang="en-US" sz="3200" dirty="0"/>
              <a:t>.</a:t>
            </a:r>
            <a:endParaRPr lang="ar-IQ" sz="3200" dirty="0"/>
          </a:p>
        </p:txBody>
      </p:sp>
    </p:spTree>
    <p:extLst>
      <p:ext uri="{BB962C8B-B14F-4D97-AF65-F5344CB8AC3E}">
        <p14:creationId xmlns:p14="http://schemas.microsoft.com/office/powerpoint/2010/main" val="85081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01521" y="193183"/>
            <a:ext cx="10290219" cy="6664817"/>
          </a:xfrm>
          <a:prstGeom prst="rect">
            <a:avLst/>
          </a:prstGeom>
        </p:spPr>
      </p:pic>
    </p:spTree>
    <p:extLst>
      <p:ext uri="{BB962C8B-B14F-4D97-AF65-F5344CB8AC3E}">
        <p14:creationId xmlns:p14="http://schemas.microsoft.com/office/powerpoint/2010/main" val="3047394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7"/>
            <a:ext cx="10515600" cy="6310648"/>
          </a:xfrm>
        </p:spPr>
        <p:txBody>
          <a:bodyPr>
            <a:noAutofit/>
          </a:bodyPr>
          <a:lstStyle/>
          <a:p>
            <a:pPr marL="0" indent="0" algn="l">
              <a:buNone/>
            </a:pPr>
            <a:r>
              <a:rPr lang="en-US" sz="3000" b="1" dirty="0">
                <a:solidFill>
                  <a:srgbClr val="FF0000"/>
                </a:solidFill>
              </a:rPr>
              <a:t>Splenectomy</a:t>
            </a:r>
          </a:p>
          <a:p>
            <a:pPr marL="0" indent="0" algn="l">
              <a:buNone/>
            </a:pPr>
            <a:endParaRPr lang="en-US" sz="3000" dirty="0" smtClean="0"/>
          </a:p>
          <a:p>
            <a:pPr marL="0" indent="0" algn="l">
              <a:buNone/>
            </a:pPr>
            <a:r>
              <a:rPr lang="en-US" sz="3000" dirty="0" smtClean="0"/>
              <a:t>Physicians </a:t>
            </a:r>
            <a:r>
              <a:rPr lang="en-US" sz="3000" dirty="0"/>
              <a:t>often use splenectomy to decrease transfusion requirements in patients with thalassemia major. </a:t>
            </a:r>
            <a:endParaRPr lang="en-US" sz="3000" dirty="0" smtClean="0"/>
          </a:p>
          <a:p>
            <a:pPr marL="0" indent="0" algn="l">
              <a:buNone/>
            </a:pPr>
            <a:endParaRPr lang="en-US" sz="3000" dirty="0"/>
          </a:p>
          <a:p>
            <a:pPr marL="0" indent="0" algn="l">
              <a:buNone/>
            </a:pPr>
            <a:r>
              <a:rPr lang="en-US" sz="3000" b="1" u="sng" dirty="0" smtClean="0"/>
              <a:t>Indications:</a:t>
            </a:r>
          </a:p>
          <a:p>
            <a:pPr marL="0" indent="0" algn="l">
              <a:buNone/>
            </a:pPr>
            <a:r>
              <a:rPr lang="en-US" sz="3000" dirty="0" smtClean="0"/>
              <a:t>. Annual </a:t>
            </a:r>
            <a:r>
              <a:rPr lang="en-US" sz="3000" dirty="0"/>
              <a:t>transfusion requirement is greater than </a:t>
            </a:r>
            <a:r>
              <a:rPr lang="en-US" sz="3000" dirty="0" smtClean="0"/>
              <a:t>200-250 </a:t>
            </a:r>
            <a:r>
              <a:rPr lang="en-US" sz="3000" dirty="0"/>
              <a:t>mL </a:t>
            </a:r>
            <a:r>
              <a:rPr lang="en-US" sz="3000" dirty="0" smtClean="0"/>
              <a:t>RBCs/kg/y</a:t>
            </a:r>
          </a:p>
          <a:p>
            <a:pPr marL="0" indent="0" algn="l">
              <a:buNone/>
            </a:pPr>
            <a:r>
              <a:rPr lang="en-US" sz="3000" dirty="0"/>
              <a:t>. </a:t>
            </a:r>
            <a:r>
              <a:rPr lang="en-US" sz="3000" dirty="0" smtClean="0"/>
              <a:t>Hypersplenism with </a:t>
            </a:r>
            <a:r>
              <a:rPr lang="en-US" sz="3000" dirty="0"/>
              <a:t>some degree of neutropenia or </a:t>
            </a:r>
            <a:r>
              <a:rPr lang="en-US" sz="3000" dirty="0" smtClean="0"/>
              <a:t>thrombocytopenia</a:t>
            </a:r>
          </a:p>
          <a:p>
            <a:pPr marL="0" indent="0" algn="l">
              <a:buNone/>
            </a:pPr>
            <a:r>
              <a:rPr lang="en-US" sz="3000" dirty="0" smtClean="0"/>
              <a:t>. Inadequate </a:t>
            </a:r>
            <a:r>
              <a:rPr lang="en-US" sz="3000" dirty="0"/>
              <a:t>control of body iron with </a:t>
            </a:r>
            <a:r>
              <a:rPr lang="en-US" sz="3000" dirty="0" smtClean="0"/>
              <a:t>optimal chelation therapy </a:t>
            </a:r>
            <a:endParaRPr lang="en-US" sz="3000" dirty="0"/>
          </a:p>
          <a:p>
            <a:pPr marL="0" indent="0" algn="l">
              <a:buNone/>
            </a:pPr>
            <a:r>
              <a:rPr lang="en-US" sz="3000" dirty="0" smtClean="0"/>
              <a:t>. Huge splenomegaly with significant mechanical symptoms</a:t>
            </a:r>
            <a:endParaRPr lang="en-US" sz="3000" dirty="0"/>
          </a:p>
        </p:txBody>
      </p:sp>
    </p:spTree>
    <p:extLst>
      <p:ext uri="{BB962C8B-B14F-4D97-AF65-F5344CB8AC3E}">
        <p14:creationId xmlns:p14="http://schemas.microsoft.com/office/powerpoint/2010/main" val="353244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5777718"/>
          </a:xfrm>
        </p:spPr>
        <p:txBody>
          <a:bodyPr/>
          <a:lstStyle/>
          <a:p>
            <a:pPr marL="0" indent="0" algn="l" rtl="0">
              <a:buNone/>
            </a:pPr>
            <a:endParaRPr lang="en-US" dirty="0" smtClean="0"/>
          </a:p>
          <a:p>
            <a:pPr algn="l" rtl="0">
              <a:buFontTx/>
              <a:buChar char="-"/>
            </a:pPr>
            <a:r>
              <a:rPr lang="en-US" dirty="0" smtClean="0"/>
              <a:t>Because </a:t>
            </a:r>
            <a:r>
              <a:rPr lang="en-US" dirty="0"/>
              <a:t>postsplenectomy sepsis is possible, defer this procedure until the patient is older than 6-7 years. </a:t>
            </a:r>
            <a:endParaRPr lang="en-US" dirty="0" smtClean="0"/>
          </a:p>
          <a:p>
            <a:pPr algn="l" rtl="0">
              <a:buFontTx/>
              <a:buChar char="-"/>
            </a:pPr>
            <a:r>
              <a:rPr lang="en-US" dirty="0" smtClean="0"/>
              <a:t>In </a:t>
            </a:r>
            <a:r>
              <a:rPr lang="en-US" dirty="0"/>
              <a:t>addition, to minimize the risk of postsplenectomy sepsis, vaccinate the patient against </a:t>
            </a:r>
            <a:r>
              <a:rPr lang="en-US" b="1" dirty="0"/>
              <a:t>Pneumococcus species, Meningococcus species, and Haemophilus influenzae</a:t>
            </a:r>
            <a:r>
              <a:rPr lang="en-US" dirty="0"/>
              <a:t>. </a:t>
            </a:r>
            <a:endParaRPr lang="en-US" dirty="0" smtClean="0"/>
          </a:p>
          <a:p>
            <a:pPr algn="l" rtl="0">
              <a:buFontTx/>
              <a:buChar char="-"/>
            </a:pPr>
            <a:r>
              <a:rPr lang="en-US" dirty="0" smtClean="0"/>
              <a:t>Administer </a:t>
            </a:r>
            <a:r>
              <a:rPr lang="en-US" b="1" dirty="0"/>
              <a:t>penicillin prophylaxis </a:t>
            </a:r>
            <a:r>
              <a:rPr lang="en-US" dirty="0"/>
              <a:t>to children after splenectomy</a:t>
            </a:r>
            <a:r>
              <a:rPr lang="en-US" dirty="0" smtClean="0"/>
              <a:t>.</a:t>
            </a:r>
          </a:p>
          <a:p>
            <a:pPr algn="l" rtl="0">
              <a:buFontTx/>
              <a:buChar char="-"/>
            </a:pPr>
            <a:r>
              <a:rPr lang="en-US" dirty="0" smtClean="0"/>
              <a:t> </a:t>
            </a:r>
            <a:r>
              <a:rPr lang="en-US" dirty="0"/>
              <a:t>Postsplenectomy </a:t>
            </a:r>
            <a:r>
              <a:rPr lang="en-US" b="1" dirty="0"/>
              <a:t>thrombocytosis</a:t>
            </a:r>
            <a:r>
              <a:rPr lang="en-US" dirty="0"/>
              <a:t> can increase the risk of thrombotic events. </a:t>
            </a:r>
            <a:endParaRPr lang="en-US" dirty="0" smtClean="0"/>
          </a:p>
          <a:p>
            <a:pPr algn="l" rtl="0">
              <a:buFontTx/>
              <a:buChar char="-"/>
            </a:pPr>
            <a:r>
              <a:rPr lang="en-US" dirty="0" smtClean="0"/>
              <a:t>The </a:t>
            </a:r>
            <a:r>
              <a:rPr lang="en-US" dirty="0"/>
              <a:t>risk-to-benefit ratio for this procedure should be cautiously evaluated.</a:t>
            </a:r>
          </a:p>
          <a:p>
            <a:pPr marL="0" indent="0" algn="l" rtl="0">
              <a:buNone/>
            </a:pPr>
            <a:endParaRPr lang="ar-IQ" dirty="0"/>
          </a:p>
        </p:txBody>
      </p:sp>
    </p:spTree>
    <p:extLst>
      <p:ext uri="{BB962C8B-B14F-4D97-AF65-F5344CB8AC3E}">
        <p14:creationId xmlns:p14="http://schemas.microsoft.com/office/powerpoint/2010/main" val="117455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0456"/>
            <a:ext cx="10515600" cy="6259133"/>
          </a:xfrm>
        </p:spPr>
        <p:txBody>
          <a:bodyPr>
            <a:normAutofit fontScale="85000" lnSpcReduction="20000"/>
          </a:bodyPr>
          <a:lstStyle/>
          <a:p>
            <a:pPr marL="0" indent="0" algn="l" rtl="0">
              <a:buNone/>
            </a:pPr>
            <a:r>
              <a:rPr lang="en-US" b="1" dirty="0" smtClean="0">
                <a:solidFill>
                  <a:srgbClr val="FF0000"/>
                </a:solidFill>
              </a:rPr>
              <a:t>Other therapies:</a:t>
            </a:r>
          </a:p>
          <a:p>
            <a:pPr marL="0" indent="0" algn="l" rtl="0">
              <a:buNone/>
            </a:pPr>
            <a:endParaRPr lang="en-US" dirty="0"/>
          </a:p>
          <a:p>
            <a:pPr marL="0" indent="0" algn="l" rtl="0">
              <a:buNone/>
            </a:pPr>
            <a:r>
              <a:rPr lang="en-US" dirty="0" smtClean="0"/>
              <a:t>- </a:t>
            </a:r>
            <a:r>
              <a:rPr lang="en-US" b="1" u="sng" dirty="0" smtClean="0"/>
              <a:t>Allogeneic </a:t>
            </a:r>
            <a:r>
              <a:rPr lang="en-US" b="1" u="sng" dirty="0"/>
              <a:t>hematopoietic </a:t>
            </a:r>
            <a:r>
              <a:rPr lang="en-US" b="1" u="sng" dirty="0" smtClean="0"/>
              <a:t>transplantation</a:t>
            </a:r>
            <a:r>
              <a:rPr lang="en-US" dirty="0" smtClean="0"/>
              <a:t>: </a:t>
            </a:r>
            <a:r>
              <a:rPr lang="en-US" dirty="0"/>
              <a:t>may be curative in some patients with thalassemia major</a:t>
            </a:r>
            <a:r>
              <a:rPr lang="en-US" dirty="0" smtClean="0"/>
              <a:t>.</a:t>
            </a:r>
          </a:p>
          <a:p>
            <a:pPr marL="0" indent="0" algn="l" rtl="0">
              <a:buNone/>
            </a:pPr>
            <a:endParaRPr lang="en-US" dirty="0" smtClean="0"/>
          </a:p>
          <a:p>
            <a:pPr algn="l" rtl="0">
              <a:buFontTx/>
              <a:buChar char="-"/>
            </a:pPr>
            <a:r>
              <a:rPr lang="en-US" b="1" u="sng" dirty="0" smtClean="0"/>
              <a:t>Gene therapy</a:t>
            </a:r>
            <a:r>
              <a:rPr lang="en-US" b="1" u="sng" dirty="0"/>
              <a:t>: </a:t>
            </a:r>
            <a:r>
              <a:rPr lang="en-US" dirty="0"/>
              <a:t>In this process, autologous hematopoietic stem </a:t>
            </a:r>
            <a:r>
              <a:rPr lang="en-US" dirty="0" smtClean="0"/>
              <a:t>cells (HSCs) </a:t>
            </a:r>
            <a:r>
              <a:rPr lang="en-US" dirty="0"/>
              <a:t>are harvested from the patient and then genetically </a:t>
            </a:r>
            <a:r>
              <a:rPr lang="en-US" dirty="0" smtClean="0"/>
              <a:t>modified. </a:t>
            </a:r>
            <a:r>
              <a:rPr lang="en-US" dirty="0"/>
              <a:t>After the patient has undergone appropriate conditioning therapy to destroy existing HSCs, the modified HSCTs are reinfused into the patient. Clinical trials of gene therapy for thalassemia are currently recruiting participants</a:t>
            </a:r>
            <a:r>
              <a:rPr lang="en-US" dirty="0" smtClean="0"/>
              <a:t>.</a:t>
            </a:r>
          </a:p>
          <a:p>
            <a:pPr algn="l" rtl="0">
              <a:buFontTx/>
              <a:buChar char="-"/>
            </a:pPr>
            <a:endParaRPr lang="en-US" dirty="0"/>
          </a:p>
          <a:p>
            <a:pPr algn="l" rtl="0">
              <a:buFontTx/>
              <a:buChar char="-"/>
            </a:pPr>
            <a:r>
              <a:rPr lang="en-US" b="1" u="sng" dirty="0"/>
              <a:t>Luspatercept</a:t>
            </a:r>
            <a:r>
              <a:rPr lang="en-US" dirty="0"/>
              <a:t>, an erythroid maturation agent, is approved for anemia in adults with beta thalassemia who require regular red blood cell transfusions</a:t>
            </a:r>
            <a:r>
              <a:rPr lang="en-US" dirty="0" smtClean="0"/>
              <a:t>. Luspatercept improves </a:t>
            </a:r>
            <a:r>
              <a:rPr lang="en-US" dirty="0"/>
              <a:t>hematology parameters associated with ineffective erythropoiesis</a:t>
            </a:r>
            <a:r>
              <a:rPr lang="en-US" dirty="0" smtClean="0"/>
              <a:t>.</a:t>
            </a:r>
          </a:p>
          <a:p>
            <a:pPr algn="l" rtl="0">
              <a:buFontTx/>
              <a:buChar char="-"/>
            </a:pPr>
            <a:endParaRPr lang="en-US" dirty="0"/>
          </a:p>
          <a:p>
            <a:pPr algn="l" rtl="0">
              <a:buFontTx/>
              <a:buChar char="-"/>
            </a:pPr>
            <a:r>
              <a:rPr lang="en-US" b="1" u="sng" dirty="0" smtClean="0"/>
              <a:t>Hydroxyurea</a:t>
            </a:r>
            <a:r>
              <a:rPr lang="en-US" dirty="0" smtClean="0"/>
              <a:t> : to induce Hb F</a:t>
            </a:r>
          </a:p>
          <a:p>
            <a:pPr algn="l" rtl="0">
              <a:buFontTx/>
              <a:buChar char="-"/>
            </a:pPr>
            <a:endParaRPr lang="en-US" dirty="0"/>
          </a:p>
          <a:p>
            <a:pPr algn="l" rtl="0">
              <a:buFontTx/>
              <a:buChar char="-"/>
            </a:pPr>
            <a:r>
              <a:rPr lang="en-US" b="1" u="sng" dirty="0" smtClean="0"/>
              <a:t>JAK2 inhibitors (</a:t>
            </a:r>
            <a:r>
              <a:rPr lang="en-US" b="1" u="sng" dirty="0" err="1" smtClean="0"/>
              <a:t>Ruxolitinib</a:t>
            </a:r>
            <a:r>
              <a:rPr lang="en-US" b="1" u="sng" dirty="0" smtClean="0"/>
              <a:t>) </a:t>
            </a:r>
            <a:r>
              <a:rPr lang="en-US" dirty="0" smtClean="0"/>
              <a:t>: to reverse splenomegaly </a:t>
            </a:r>
            <a:endParaRPr lang="ar-IQ" dirty="0"/>
          </a:p>
        </p:txBody>
      </p:sp>
    </p:spTree>
    <p:extLst>
      <p:ext uri="{BB962C8B-B14F-4D97-AF65-F5344CB8AC3E}">
        <p14:creationId xmlns:p14="http://schemas.microsoft.com/office/powerpoint/2010/main" val="3767886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6"/>
            <a:ext cx="10515600" cy="6143223"/>
          </a:xfrm>
        </p:spPr>
        <p:txBody>
          <a:bodyPr>
            <a:normAutofit/>
          </a:bodyPr>
          <a:lstStyle/>
          <a:p>
            <a:pPr marL="0" indent="0" algn="ctr">
              <a:buNone/>
            </a:pPr>
            <a:r>
              <a:rPr lang="en-US" sz="3600" b="1" dirty="0" smtClean="0">
                <a:solidFill>
                  <a:srgbClr val="FF0000"/>
                </a:solidFill>
                <a:effectLst>
                  <a:outerShdw blurRad="38100" dist="38100" dir="2700000" algn="tl">
                    <a:srgbClr val="000000">
                      <a:alpha val="43137"/>
                    </a:srgbClr>
                  </a:outerShdw>
                </a:effectLst>
              </a:rPr>
              <a:t>Genetic counseling</a:t>
            </a:r>
          </a:p>
          <a:p>
            <a:pPr marL="0" indent="0" algn="ctr">
              <a:buNone/>
            </a:pPr>
            <a:endParaRPr lang="en-US" sz="3600" dirty="0"/>
          </a:p>
          <a:p>
            <a:pPr marL="0" indent="0" algn="ctr">
              <a:buNone/>
            </a:pPr>
            <a:r>
              <a:rPr lang="en-US" sz="3600" b="1" dirty="0" smtClean="0">
                <a:solidFill>
                  <a:srgbClr val="00B050"/>
                </a:solidFill>
              </a:rPr>
              <a:t>PREVENTION </a:t>
            </a:r>
            <a:r>
              <a:rPr lang="en-US" sz="3600" dirty="0" smtClean="0"/>
              <a:t>        </a:t>
            </a:r>
            <a:r>
              <a:rPr lang="en-US" sz="3600" b="1" dirty="0" err="1" smtClean="0">
                <a:solidFill>
                  <a:srgbClr val="FF0000"/>
                </a:solidFill>
              </a:rPr>
              <a:t>vs</a:t>
            </a:r>
            <a:r>
              <a:rPr lang="en-US" sz="3600" b="1" smtClean="0">
                <a:solidFill>
                  <a:srgbClr val="FF0000"/>
                </a:solidFill>
              </a:rPr>
              <a:t> </a:t>
            </a:r>
            <a:r>
              <a:rPr lang="en-US" sz="3600" smtClean="0"/>
              <a:t>        </a:t>
            </a:r>
            <a:r>
              <a:rPr lang="en-US" sz="3600" b="1" dirty="0" smtClean="0">
                <a:solidFill>
                  <a:schemeClr val="tx1">
                    <a:lumMod val="95000"/>
                    <a:lumOff val="5000"/>
                  </a:schemeClr>
                </a:solidFill>
              </a:rPr>
              <a:t>TREATMENT</a:t>
            </a:r>
            <a:endParaRPr lang="ar-IQ" sz="3600" b="1"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3116688" y="2369713"/>
            <a:ext cx="6194738" cy="4237148"/>
          </a:xfrm>
          <a:prstGeom prst="rect">
            <a:avLst/>
          </a:prstGeom>
        </p:spPr>
      </p:pic>
    </p:spTree>
    <p:extLst>
      <p:ext uri="{BB962C8B-B14F-4D97-AF65-F5344CB8AC3E}">
        <p14:creationId xmlns:p14="http://schemas.microsoft.com/office/powerpoint/2010/main" val="360720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297769"/>
          </a:xfrm>
        </p:spPr>
        <p:txBody>
          <a:bodyPr/>
          <a:lstStyle/>
          <a:p>
            <a:pPr marL="0" indent="0" algn="l">
              <a:buNone/>
            </a:pPr>
            <a:endParaRPr lang="en-US" sz="3200" dirty="0" smtClean="0"/>
          </a:p>
          <a:p>
            <a:pPr marL="0" indent="0" algn="l">
              <a:buNone/>
            </a:pPr>
            <a:r>
              <a:rPr lang="en-US" sz="3200" dirty="0" smtClean="0"/>
              <a:t>There </a:t>
            </a:r>
            <a:r>
              <a:rPr lang="en-US" sz="3200" dirty="0"/>
              <a:t>are two main types, </a:t>
            </a:r>
            <a:r>
              <a:rPr lang="en-US" sz="3200" b="1" dirty="0"/>
              <a:t>alpha</a:t>
            </a:r>
            <a:r>
              <a:rPr lang="en-US" sz="3200" dirty="0"/>
              <a:t> thalassemia and </a:t>
            </a:r>
            <a:r>
              <a:rPr lang="en-US" sz="3200" b="1" dirty="0"/>
              <a:t>beta </a:t>
            </a:r>
            <a:r>
              <a:rPr lang="en-US" sz="3200" dirty="0"/>
              <a:t>thalassemia. The severity of alpha and beta thalassemia depends on how many of the four genes for alpha globin or two genes for beta globin are missing.</a:t>
            </a:r>
          </a:p>
          <a:p>
            <a:pPr marL="0" indent="0" algn="l">
              <a:buNone/>
            </a:pPr>
            <a:endParaRPr lang="en-US" sz="3200" dirty="0"/>
          </a:p>
          <a:p>
            <a:pPr marL="0" indent="0" algn="l">
              <a:buNone/>
            </a:pPr>
            <a:endParaRPr lang="en-US" sz="3200" dirty="0" smtClean="0"/>
          </a:p>
          <a:p>
            <a:pPr marL="0" indent="0" algn="l">
              <a:buNone/>
            </a:pPr>
            <a:r>
              <a:rPr lang="en-US" sz="3200" dirty="0" smtClean="0"/>
              <a:t>The </a:t>
            </a:r>
            <a:r>
              <a:rPr lang="en-US" sz="3200" b="1" dirty="0"/>
              <a:t>β globin </a:t>
            </a:r>
            <a:r>
              <a:rPr lang="en-US" sz="3200" dirty="0"/>
              <a:t>chains are encoded by a </a:t>
            </a:r>
            <a:r>
              <a:rPr lang="en-US" sz="3200" b="1" dirty="0"/>
              <a:t>single gene </a:t>
            </a:r>
            <a:r>
              <a:rPr lang="en-US" sz="3200" dirty="0"/>
              <a:t>on </a:t>
            </a:r>
            <a:r>
              <a:rPr lang="en-US" sz="3200" b="1" dirty="0"/>
              <a:t>chromosome 11</a:t>
            </a:r>
            <a:r>
              <a:rPr lang="en-US" sz="3200" dirty="0"/>
              <a:t>; </a:t>
            </a:r>
            <a:r>
              <a:rPr lang="en-US" sz="3200" b="1" dirty="0"/>
              <a:t>α globin </a:t>
            </a:r>
            <a:r>
              <a:rPr lang="en-US" sz="3200" dirty="0"/>
              <a:t>chains are encoded by </a:t>
            </a:r>
            <a:r>
              <a:rPr lang="en-US" sz="3200" b="1" dirty="0"/>
              <a:t>two</a:t>
            </a:r>
            <a:r>
              <a:rPr lang="en-US" sz="3200" dirty="0"/>
              <a:t> closely linked genes on </a:t>
            </a:r>
            <a:r>
              <a:rPr lang="en-US" sz="3200" b="1" dirty="0"/>
              <a:t>chromosome 16.</a:t>
            </a:r>
          </a:p>
          <a:p>
            <a:pPr marL="0" indent="0" algn="l">
              <a:buNone/>
            </a:pPr>
            <a:endParaRPr lang="ar-IQ" dirty="0"/>
          </a:p>
        </p:txBody>
      </p:sp>
    </p:spTree>
    <p:extLst>
      <p:ext uri="{BB962C8B-B14F-4D97-AF65-F5344CB8AC3E}">
        <p14:creationId xmlns:p14="http://schemas.microsoft.com/office/powerpoint/2010/main" val="1361040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0"/>
            <a:ext cx="10515600" cy="6220495"/>
          </a:xfrm>
        </p:spPr>
        <p:txBody>
          <a:bodyPr>
            <a:normAutofit/>
          </a:bodyPr>
          <a:lstStyle/>
          <a:p>
            <a:pPr marL="0" indent="0" algn="l">
              <a:buNone/>
            </a:pPr>
            <a:r>
              <a:rPr lang="en-US" sz="3600" b="1" dirty="0" smtClean="0">
                <a:solidFill>
                  <a:srgbClr val="FF0000"/>
                </a:solidFill>
                <a:effectLst>
                  <a:outerShdw blurRad="38100" dist="38100" dir="2700000" algn="tl">
                    <a:srgbClr val="000000">
                      <a:alpha val="43137"/>
                    </a:srgbClr>
                  </a:outerShdw>
                </a:effectLst>
              </a:rPr>
              <a:t>Alpha THALASSEMIA</a:t>
            </a:r>
          </a:p>
          <a:p>
            <a:pPr marL="0" indent="0" algn="l">
              <a:buNone/>
            </a:pPr>
            <a:endParaRPr lang="en-US" sz="3200" dirty="0"/>
          </a:p>
          <a:p>
            <a:pPr marL="0" indent="0" algn="l">
              <a:buNone/>
            </a:pPr>
            <a:r>
              <a:rPr lang="en-US" sz="3200" dirty="0" smtClean="0"/>
              <a:t>The </a:t>
            </a:r>
            <a:r>
              <a:rPr lang="en-US" sz="3200" dirty="0"/>
              <a:t>alpha-globin genes are encoded on chromosome </a:t>
            </a:r>
            <a:r>
              <a:rPr lang="en-US" sz="3200" dirty="0" smtClean="0"/>
              <a:t>16. Healthy </a:t>
            </a:r>
            <a:r>
              <a:rPr lang="en-US" sz="3200" dirty="0"/>
              <a:t>individuals have 4 alpha-globin genes, 2 on each chromosome </a:t>
            </a:r>
            <a:r>
              <a:rPr lang="en-US" sz="3200" dirty="0" smtClean="0"/>
              <a:t>16. </a:t>
            </a:r>
          </a:p>
          <a:p>
            <a:pPr marL="0" indent="0" algn="l">
              <a:buNone/>
            </a:pPr>
            <a:endParaRPr lang="en-US" sz="3200" dirty="0" smtClean="0"/>
          </a:p>
          <a:p>
            <a:pPr marL="0" indent="0" algn="l">
              <a:buNone/>
            </a:pPr>
            <a:r>
              <a:rPr lang="en-US" sz="3200" dirty="0" smtClean="0"/>
              <a:t>Alpha </a:t>
            </a:r>
            <a:r>
              <a:rPr lang="en-US" sz="3200" dirty="0"/>
              <a:t>thalassemia syndromes are caused by deficient expression of 1 or more of the 4 alpha-globin genes on chromosome 16 and are characterized by absent or reduced synthesis of alpha-globin chains.</a:t>
            </a:r>
            <a:endParaRPr lang="ar-IQ" sz="3200" dirty="0"/>
          </a:p>
        </p:txBody>
      </p:sp>
    </p:spTree>
    <p:extLst>
      <p:ext uri="{BB962C8B-B14F-4D97-AF65-F5344CB8AC3E}">
        <p14:creationId xmlns:p14="http://schemas.microsoft.com/office/powerpoint/2010/main" val="3931298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838200" y="365125"/>
            <a:ext cx="10515600" cy="6280374"/>
          </a:xfrm>
          <a:prstGeom prst="rect">
            <a:avLst/>
          </a:prstGeom>
        </p:spPr>
      </p:pic>
    </p:spTree>
    <p:extLst>
      <p:ext uri="{BB962C8B-B14F-4D97-AF65-F5344CB8AC3E}">
        <p14:creationId xmlns:p14="http://schemas.microsoft.com/office/powerpoint/2010/main" val="1519062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181860"/>
          </a:xfrm>
        </p:spPr>
        <p:txBody>
          <a:bodyPr>
            <a:normAutofit lnSpcReduction="10000"/>
          </a:bodyPr>
          <a:lstStyle/>
          <a:p>
            <a:pPr marL="0" indent="0" algn="l" rtl="0">
              <a:buNone/>
            </a:pPr>
            <a:r>
              <a:rPr lang="en-US" b="1" dirty="0" smtClean="0">
                <a:solidFill>
                  <a:srgbClr val="FF0000"/>
                </a:solidFill>
              </a:rPr>
              <a:t>Subtypes of alpha thalassemia</a:t>
            </a:r>
          </a:p>
          <a:p>
            <a:pPr marL="0" indent="0" algn="l" rtl="0">
              <a:buNone/>
            </a:pPr>
            <a:endParaRPr lang="en-US" dirty="0"/>
          </a:p>
          <a:p>
            <a:pPr marL="0" indent="0" algn="l" rtl="0">
              <a:buNone/>
            </a:pPr>
            <a:r>
              <a:rPr lang="en-US" b="1" u="sng" dirty="0" smtClean="0"/>
              <a:t>1- Silent carrier</a:t>
            </a:r>
            <a:r>
              <a:rPr lang="en-US" dirty="0" smtClean="0"/>
              <a:t>:       . one gene deletion </a:t>
            </a:r>
            <a:r>
              <a:rPr lang="el-GR" dirty="0"/>
              <a:t>(-α/αα</a:t>
            </a:r>
            <a:r>
              <a:rPr lang="el-GR" dirty="0" smtClean="0"/>
              <a:t>)</a:t>
            </a:r>
            <a:endParaRPr lang="en-US" dirty="0" smtClean="0"/>
          </a:p>
          <a:p>
            <a:pPr marL="0" indent="0" algn="l" rtl="0">
              <a:buNone/>
            </a:pPr>
            <a:r>
              <a:rPr lang="en-US" dirty="0"/>
              <a:t> </a:t>
            </a:r>
            <a:r>
              <a:rPr lang="en-US" dirty="0" smtClean="0"/>
              <a:t>                                   . asymptomatic, or mild microcytosis</a:t>
            </a:r>
          </a:p>
          <a:p>
            <a:pPr marL="0" indent="0" algn="l" rtl="0">
              <a:buNone/>
            </a:pPr>
            <a:r>
              <a:rPr lang="en-US" dirty="0"/>
              <a:t> </a:t>
            </a:r>
            <a:r>
              <a:rPr lang="en-US" dirty="0" smtClean="0"/>
              <a:t>                                   . </a:t>
            </a:r>
            <a:r>
              <a:rPr lang="en-US" b="1" dirty="0" err="1" smtClean="0"/>
              <a:t>Dx</a:t>
            </a:r>
            <a:r>
              <a:rPr lang="en-US" dirty="0" smtClean="0"/>
              <a:t>: genetic study</a:t>
            </a:r>
          </a:p>
          <a:p>
            <a:pPr marL="0" indent="0" algn="l" rtl="0">
              <a:buNone/>
            </a:pPr>
            <a:endParaRPr lang="en-US" dirty="0"/>
          </a:p>
          <a:p>
            <a:pPr marL="0" indent="0" algn="l" rtl="0">
              <a:buNone/>
            </a:pPr>
            <a:r>
              <a:rPr lang="en-US" b="1" u="sng" dirty="0"/>
              <a:t>2- Alpha thalassemia </a:t>
            </a:r>
            <a:r>
              <a:rPr lang="en-US" b="1" u="sng" dirty="0" smtClean="0"/>
              <a:t>trait (minor)</a:t>
            </a:r>
            <a:endParaRPr lang="en-US" b="1" u="sng" dirty="0"/>
          </a:p>
          <a:p>
            <a:pPr marL="0" indent="0" algn="l" rtl="0">
              <a:buNone/>
            </a:pPr>
            <a:endParaRPr lang="en-US" dirty="0"/>
          </a:p>
          <a:p>
            <a:pPr marL="0" indent="0" algn="l" rtl="0">
              <a:buNone/>
            </a:pPr>
            <a:r>
              <a:rPr lang="en-US" dirty="0" smtClean="0"/>
              <a:t>      . Two gene deletions, </a:t>
            </a:r>
            <a:r>
              <a:rPr lang="en-US" dirty="0"/>
              <a:t>either heterozygosity for alpha(0) thalassemia </a:t>
            </a:r>
            <a:r>
              <a:rPr lang="en-US" b="1" dirty="0"/>
              <a:t>(αα/--) </a:t>
            </a:r>
            <a:r>
              <a:rPr lang="en-US" dirty="0"/>
              <a:t>or homozygosity for alpha(+) thalassemia </a:t>
            </a:r>
            <a:r>
              <a:rPr lang="en-US" b="1" dirty="0"/>
              <a:t>(-α/-α</a:t>
            </a:r>
            <a:r>
              <a:rPr lang="en-US" b="1" dirty="0" smtClean="0"/>
              <a:t>)</a:t>
            </a:r>
            <a:endParaRPr lang="en-US" b="1" dirty="0"/>
          </a:p>
          <a:p>
            <a:pPr marL="0" indent="0" algn="l" rtl="0">
              <a:buNone/>
            </a:pPr>
            <a:r>
              <a:rPr lang="en-US" dirty="0" smtClean="0"/>
              <a:t>      . The </a:t>
            </a:r>
            <a:r>
              <a:rPr lang="en-US" dirty="0"/>
              <a:t>affected individuals are clinically normal but frequently have minimal anemia and reduced MCV and MCH</a:t>
            </a:r>
            <a:r>
              <a:rPr lang="en-US" dirty="0" smtClean="0"/>
              <a:t>.</a:t>
            </a:r>
          </a:p>
          <a:p>
            <a:pPr marL="0" indent="0" algn="l" rtl="0">
              <a:buNone/>
            </a:pPr>
            <a:r>
              <a:rPr lang="en-US" dirty="0"/>
              <a:t> </a:t>
            </a:r>
            <a:r>
              <a:rPr lang="en-US" dirty="0" smtClean="0"/>
              <a:t>     . </a:t>
            </a:r>
            <a:r>
              <a:rPr lang="en-US" b="1" dirty="0" err="1" smtClean="0"/>
              <a:t>Dx</a:t>
            </a:r>
            <a:r>
              <a:rPr lang="en-US" b="1" dirty="0" smtClean="0"/>
              <a:t> </a:t>
            </a:r>
            <a:r>
              <a:rPr lang="en-US" dirty="0" smtClean="0"/>
              <a:t>: by exclusion, genetic study </a:t>
            </a:r>
            <a:endParaRPr lang="ar-IQ" dirty="0"/>
          </a:p>
        </p:txBody>
      </p:sp>
    </p:spTree>
    <p:extLst>
      <p:ext uri="{BB962C8B-B14F-4D97-AF65-F5344CB8AC3E}">
        <p14:creationId xmlns:p14="http://schemas.microsoft.com/office/powerpoint/2010/main" val="853435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246253"/>
          </a:xfrm>
        </p:spPr>
        <p:txBody>
          <a:bodyPr>
            <a:normAutofit fontScale="92500" lnSpcReduction="10000"/>
          </a:bodyPr>
          <a:lstStyle/>
          <a:p>
            <a:pPr marL="0" indent="0" algn="l" rtl="0">
              <a:buNone/>
            </a:pPr>
            <a:r>
              <a:rPr lang="en-US" b="1" u="sng" dirty="0"/>
              <a:t>3- Hemoglobin H </a:t>
            </a:r>
            <a:r>
              <a:rPr lang="en-US" b="1" u="sng" dirty="0" smtClean="0"/>
              <a:t>disease (</a:t>
            </a:r>
            <a:r>
              <a:rPr lang="el-GR" b="1" u="sng" dirty="0"/>
              <a:t>β4)</a:t>
            </a:r>
            <a:endParaRPr lang="en-US" b="1" u="sng" dirty="0"/>
          </a:p>
          <a:p>
            <a:pPr marL="0" indent="0" algn="l" rtl="0">
              <a:buNone/>
            </a:pPr>
            <a:endParaRPr lang="en-US" dirty="0"/>
          </a:p>
          <a:p>
            <a:pPr marL="0" indent="0" algn="l" rtl="0">
              <a:buNone/>
            </a:pPr>
            <a:r>
              <a:rPr lang="en-US" dirty="0" smtClean="0"/>
              <a:t>Deletion of 3 alpha-globin </a:t>
            </a:r>
            <a:r>
              <a:rPr lang="en-US" dirty="0"/>
              <a:t>genes </a:t>
            </a:r>
            <a:r>
              <a:rPr lang="en-US" b="1" dirty="0"/>
              <a:t>(-α/--) </a:t>
            </a:r>
            <a:r>
              <a:rPr lang="en-US" dirty="0"/>
              <a:t>leads to a condition known as HbH disease, or alpha thalassemia intermedia. </a:t>
            </a:r>
            <a:r>
              <a:rPr lang="en-US" dirty="0" smtClean="0"/>
              <a:t>HbH </a:t>
            </a:r>
            <a:r>
              <a:rPr lang="en-US" dirty="0"/>
              <a:t>is characterized by a high ratio of beta globin to alpha globin </a:t>
            </a:r>
            <a:r>
              <a:rPr lang="en-US" dirty="0" smtClean="0"/>
              <a:t>chains. </a:t>
            </a:r>
            <a:r>
              <a:rPr lang="en-US" dirty="0"/>
              <a:t>The excess beta chains aggregate into </a:t>
            </a:r>
            <a:r>
              <a:rPr lang="en-US" dirty="0" smtClean="0"/>
              <a:t>tetramers </a:t>
            </a:r>
            <a:r>
              <a:rPr lang="en-US" b="1" dirty="0" smtClean="0"/>
              <a:t>(</a:t>
            </a:r>
            <a:r>
              <a:rPr lang="el-GR" b="1" dirty="0" smtClean="0"/>
              <a:t>β</a:t>
            </a:r>
            <a:r>
              <a:rPr lang="en-US" b="1" dirty="0" smtClean="0"/>
              <a:t>4)</a:t>
            </a:r>
            <a:r>
              <a:rPr lang="en-US" dirty="0" smtClean="0"/>
              <a:t>, </a:t>
            </a:r>
            <a:r>
              <a:rPr lang="en-US" dirty="0"/>
              <a:t>which account for </a:t>
            </a:r>
            <a:r>
              <a:rPr lang="en-US" dirty="0" smtClean="0"/>
              <a:t>5-40</a:t>
            </a:r>
            <a:r>
              <a:rPr lang="en-US" dirty="0"/>
              <a:t>% of the hemoglobin level in patients with HbH disease</a:t>
            </a:r>
            <a:r>
              <a:rPr lang="en-US" dirty="0" smtClean="0"/>
              <a:t>.</a:t>
            </a:r>
          </a:p>
          <a:p>
            <a:pPr marL="0" indent="0" algn="l" rtl="0">
              <a:buNone/>
            </a:pPr>
            <a:r>
              <a:rPr lang="en-US" dirty="0"/>
              <a:t>This condition is characterized by a variable degree of </a:t>
            </a:r>
            <a:r>
              <a:rPr lang="en-US" dirty="0" smtClean="0"/>
              <a:t>anemia and </a:t>
            </a:r>
            <a:r>
              <a:rPr lang="en-US" dirty="0"/>
              <a:t>splenomegaly, but it is unusual to find severe </a:t>
            </a:r>
            <a:r>
              <a:rPr lang="en-US" dirty="0" smtClean="0"/>
              <a:t>thalassemic bone </a:t>
            </a:r>
            <a:r>
              <a:rPr lang="en-US" dirty="0"/>
              <a:t>changes or growth retardation. Patients usually </a:t>
            </a:r>
            <a:r>
              <a:rPr lang="en-US" dirty="0" smtClean="0"/>
              <a:t>survive into </a:t>
            </a:r>
            <a:r>
              <a:rPr lang="en-US" dirty="0"/>
              <a:t>adult life, although the course may be interspersed </a:t>
            </a:r>
            <a:r>
              <a:rPr lang="en-US" dirty="0" smtClean="0"/>
              <a:t>with severe </a:t>
            </a:r>
            <a:r>
              <a:rPr lang="en-US" dirty="0"/>
              <a:t>episodes of </a:t>
            </a:r>
            <a:r>
              <a:rPr lang="en-US" dirty="0" smtClean="0"/>
              <a:t>hemolysis </a:t>
            </a:r>
            <a:r>
              <a:rPr lang="en-US" dirty="0"/>
              <a:t>associated with </a:t>
            </a:r>
            <a:r>
              <a:rPr lang="en-US" dirty="0" smtClean="0"/>
              <a:t>infection (eg, parvovirus B19) </a:t>
            </a:r>
            <a:r>
              <a:rPr lang="en-US" dirty="0"/>
              <a:t>or </a:t>
            </a:r>
            <a:r>
              <a:rPr lang="en-US" dirty="0" smtClean="0"/>
              <a:t>worsening of </a:t>
            </a:r>
            <a:r>
              <a:rPr lang="en-US" dirty="0"/>
              <a:t>the </a:t>
            </a:r>
            <a:r>
              <a:rPr lang="en-US" dirty="0" smtClean="0"/>
              <a:t>anemia </a:t>
            </a:r>
            <a:r>
              <a:rPr lang="en-US" dirty="0"/>
              <a:t>due to progressive hypersplenism. </a:t>
            </a:r>
            <a:endParaRPr lang="en-US" dirty="0" smtClean="0"/>
          </a:p>
          <a:p>
            <a:pPr marL="0" indent="0" algn="l" rtl="0">
              <a:buNone/>
            </a:pPr>
            <a:r>
              <a:rPr lang="en-US" dirty="0" smtClean="0"/>
              <a:t>Hemoglobin values range </a:t>
            </a:r>
            <a:r>
              <a:rPr lang="en-US" dirty="0"/>
              <a:t>from 70 to 100 g/L and the blood film shows </a:t>
            </a:r>
            <a:r>
              <a:rPr lang="en-US" dirty="0" smtClean="0"/>
              <a:t>typical thalassemic </a:t>
            </a:r>
            <a:r>
              <a:rPr lang="en-US" dirty="0"/>
              <a:t>changes. </a:t>
            </a:r>
            <a:r>
              <a:rPr lang="en-US" dirty="0" smtClean="0"/>
              <a:t>Hemoglobin </a:t>
            </a:r>
            <a:r>
              <a:rPr lang="en-US" dirty="0"/>
              <a:t>analysis reveals </a:t>
            </a:r>
            <a:r>
              <a:rPr lang="en-US" b="1" dirty="0"/>
              <a:t>5–40% </a:t>
            </a:r>
            <a:r>
              <a:rPr lang="en-US" b="1" dirty="0" smtClean="0"/>
              <a:t>HbH</a:t>
            </a:r>
            <a:r>
              <a:rPr lang="en-US" dirty="0" smtClean="0"/>
              <a:t>,        </a:t>
            </a:r>
            <a:r>
              <a:rPr lang="en-US" b="1" dirty="0" smtClean="0"/>
              <a:t>20-40% Hb Bart’s (4</a:t>
            </a:r>
            <a:r>
              <a:rPr lang="el-GR" b="1" dirty="0" smtClean="0"/>
              <a:t>γ</a:t>
            </a:r>
            <a:r>
              <a:rPr lang="en-US" b="1" dirty="0" smtClean="0"/>
              <a:t>)</a:t>
            </a:r>
            <a:r>
              <a:rPr lang="en-US" dirty="0" smtClean="0"/>
              <a:t>, together </a:t>
            </a:r>
            <a:r>
              <a:rPr lang="en-US" dirty="0"/>
              <a:t>with </a:t>
            </a:r>
            <a:r>
              <a:rPr lang="en-US" b="1" dirty="0"/>
              <a:t>HbA</a:t>
            </a:r>
            <a:r>
              <a:rPr lang="en-US" dirty="0"/>
              <a:t> and a normal or reduced level of </a:t>
            </a:r>
            <a:r>
              <a:rPr lang="en-US" b="1" dirty="0"/>
              <a:t>HbA2</a:t>
            </a:r>
            <a:r>
              <a:rPr lang="en-US" dirty="0"/>
              <a:t>. </a:t>
            </a:r>
            <a:endParaRPr lang="ar-IQ" dirty="0"/>
          </a:p>
        </p:txBody>
      </p:sp>
    </p:spTree>
    <p:extLst>
      <p:ext uri="{BB962C8B-B14F-4D97-AF65-F5344CB8AC3E}">
        <p14:creationId xmlns:p14="http://schemas.microsoft.com/office/powerpoint/2010/main" val="2799473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6156102"/>
          </a:xfrm>
        </p:spPr>
        <p:txBody>
          <a:bodyPr>
            <a:normAutofit/>
          </a:bodyPr>
          <a:lstStyle/>
          <a:p>
            <a:pPr marL="0" indent="0" algn="l" rtl="0">
              <a:buNone/>
            </a:pPr>
            <a:r>
              <a:rPr lang="en-US" sz="3200" b="1" u="sng" dirty="0"/>
              <a:t>4- Hydrops fetalis (alpha thalassemia major)</a:t>
            </a:r>
          </a:p>
          <a:p>
            <a:pPr marL="0" indent="0" algn="l" rtl="0">
              <a:buNone/>
            </a:pPr>
            <a:endParaRPr lang="en-US" sz="3200" dirty="0" smtClean="0"/>
          </a:p>
          <a:p>
            <a:pPr marL="0" indent="0" algn="l" rtl="0">
              <a:buNone/>
            </a:pPr>
            <a:r>
              <a:rPr lang="en-US" sz="3200" dirty="0" smtClean="0"/>
              <a:t>Individuals </a:t>
            </a:r>
            <a:r>
              <a:rPr lang="en-US" sz="3200" dirty="0"/>
              <a:t>with hydrops fetalis (--/--) have no functional alpha-globin chains and thus are unable to make functional hemoglobin. </a:t>
            </a:r>
            <a:endParaRPr lang="en-US" sz="3200" dirty="0" smtClean="0"/>
          </a:p>
          <a:p>
            <a:pPr marL="0" indent="0" algn="l" rtl="0">
              <a:buNone/>
            </a:pPr>
            <a:endParaRPr lang="en-US" sz="3200" dirty="0" smtClean="0"/>
          </a:p>
          <a:p>
            <a:pPr marL="0" indent="0" algn="l" rtl="0">
              <a:buNone/>
            </a:pPr>
            <a:r>
              <a:rPr lang="en-US" sz="3200" dirty="0" smtClean="0"/>
              <a:t>Usually</a:t>
            </a:r>
            <a:r>
              <a:rPr lang="en-US" sz="3200" dirty="0"/>
              <a:t>, they die in utero or shortly after birth</a:t>
            </a:r>
            <a:r>
              <a:rPr lang="en-US" sz="3200" dirty="0" smtClean="0"/>
              <a:t>.</a:t>
            </a:r>
          </a:p>
          <a:p>
            <a:pPr marL="0" indent="0" algn="l" rtl="0">
              <a:buNone/>
            </a:pPr>
            <a:endParaRPr lang="en-US" sz="3200" dirty="0"/>
          </a:p>
          <a:p>
            <a:pPr marL="0" indent="0" algn="l" rtl="0">
              <a:buNone/>
            </a:pPr>
            <a:r>
              <a:rPr lang="en-US" sz="3200" dirty="0"/>
              <a:t>The </a:t>
            </a:r>
            <a:r>
              <a:rPr lang="en-US" sz="3200" dirty="0" smtClean="0"/>
              <a:t>hemoglobin consists </a:t>
            </a:r>
            <a:r>
              <a:rPr lang="en-US" sz="3200" dirty="0"/>
              <a:t>of approximately </a:t>
            </a:r>
            <a:r>
              <a:rPr lang="en-US" sz="3200" b="1" dirty="0"/>
              <a:t>80% Hb Bart’s </a:t>
            </a:r>
            <a:r>
              <a:rPr lang="en-US" sz="3200" dirty="0"/>
              <a:t>and </a:t>
            </a:r>
            <a:endParaRPr lang="en-US" sz="3200" dirty="0" smtClean="0"/>
          </a:p>
          <a:p>
            <a:pPr marL="0" indent="0" algn="l" rtl="0">
              <a:buNone/>
            </a:pPr>
            <a:r>
              <a:rPr lang="en-US" sz="3200" dirty="0" smtClean="0"/>
              <a:t>20</a:t>
            </a:r>
            <a:r>
              <a:rPr lang="en-US" sz="3200" dirty="0"/>
              <a:t>% </a:t>
            </a:r>
            <a:r>
              <a:rPr lang="en-US" sz="3200" dirty="0" smtClean="0"/>
              <a:t>Hb Portland (ζ2γ2</a:t>
            </a:r>
            <a:r>
              <a:rPr lang="en-US" sz="3200" dirty="0"/>
              <a:t>). </a:t>
            </a:r>
            <a:endParaRPr lang="ar-IQ" sz="3200" dirty="0"/>
          </a:p>
        </p:txBody>
      </p:sp>
    </p:spTree>
    <p:extLst>
      <p:ext uri="{BB962C8B-B14F-4D97-AF65-F5344CB8AC3E}">
        <p14:creationId xmlns:p14="http://schemas.microsoft.com/office/powerpoint/2010/main" val="2231920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56101"/>
          </a:xfrm>
        </p:spPr>
        <p:txBody>
          <a:bodyPr/>
          <a:lstStyle/>
          <a:p>
            <a:pPr marL="0" indent="0" algn="l" rtl="0">
              <a:buNone/>
            </a:pPr>
            <a:r>
              <a:rPr lang="en-US" sz="3200" b="1" dirty="0" smtClean="0">
                <a:solidFill>
                  <a:srgbClr val="FF0000"/>
                </a:solidFill>
              </a:rPr>
              <a:t>Management</a:t>
            </a:r>
          </a:p>
          <a:p>
            <a:pPr marL="0" indent="0" algn="l" rtl="0">
              <a:buNone/>
            </a:pPr>
            <a:endParaRPr lang="en-US" dirty="0"/>
          </a:p>
          <a:p>
            <a:pPr marL="0" indent="0" algn="l" rtl="0">
              <a:buNone/>
            </a:pPr>
            <a:r>
              <a:rPr lang="en-US" b="1" dirty="0" smtClean="0"/>
              <a:t>. Folic acid</a:t>
            </a:r>
          </a:p>
          <a:p>
            <a:pPr marL="0" indent="0" algn="l" rtl="0">
              <a:buNone/>
            </a:pPr>
            <a:r>
              <a:rPr lang="en-US" b="1" dirty="0"/>
              <a:t>. Transfusion therapy </a:t>
            </a:r>
            <a:r>
              <a:rPr lang="en-US" dirty="0"/>
              <a:t>is reserved for patients with severe anemia (usually &lt; 7 g/</a:t>
            </a:r>
            <a:r>
              <a:rPr lang="en-US" dirty="0" err="1"/>
              <a:t>dL</a:t>
            </a:r>
            <a:r>
              <a:rPr lang="en-US" dirty="0"/>
              <a:t>) and symptomatic </a:t>
            </a:r>
            <a:r>
              <a:rPr lang="en-US" dirty="0" smtClean="0"/>
              <a:t>anemia</a:t>
            </a:r>
          </a:p>
          <a:p>
            <a:pPr marL="0" indent="0" algn="l" rtl="0">
              <a:buNone/>
            </a:pPr>
            <a:r>
              <a:rPr lang="en-US" b="1" dirty="0" smtClean="0"/>
              <a:t>. Iron chelation</a:t>
            </a:r>
          </a:p>
          <a:p>
            <a:pPr marL="0" indent="0" algn="l" rtl="0">
              <a:buNone/>
            </a:pPr>
            <a:r>
              <a:rPr lang="en-US" b="1" dirty="0" smtClean="0"/>
              <a:t>. AlloSCT</a:t>
            </a:r>
          </a:p>
          <a:p>
            <a:pPr marL="0" indent="0" algn="l" rtl="0">
              <a:buNone/>
            </a:pPr>
            <a:r>
              <a:rPr lang="en-US" b="1" dirty="0"/>
              <a:t>. </a:t>
            </a:r>
            <a:r>
              <a:rPr lang="en-US" b="1" dirty="0" smtClean="0"/>
              <a:t>Splenectomy </a:t>
            </a:r>
            <a:r>
              <a:rPr lang="en-US" dirty="0"/>
              <a:t>is reserved for patients with symptoms of hypersplenism (as reflected by leukopenia, thrombocytopenia, and worsening anemia) or for patients who were previously stable and have </a:t>
            </a:r>
            <a:r>
              <a:rPr lang="en-US" dirty="0" smtClean="0"/>
              <a:t>become </a:t>
            </a:r>
            <a:r>
              <a:rPr lang="en-US" dirty="0"/>
              <a:t>a transfusion </a:t>
            </a:r>
            <a:r>
              <a:rPr lang="en-US" dirty="0" smtClean="0"/>
              <a:t>dependent.</a:t>
            </a:r>
          </a:p>
          <a:p>
            <a:pPr marL="0" indent="0" algn="l" rtl="0">
              <a:buNone/>
            </a:pPr>
            <a:r>
              <a:rPr lang="en-US" b="1" i="1" dirty="0" smtClean="0"/>
              <a:t>. Prevention</a:t>
            </a:r>
            <a:endParaRPr lang="en-US" b="1" i="1" dirty="0"/>
          </a:p>
        </p:txBody>
      </p:sp>
    </p:spTree>
    <p:extLst>
      <p:ext uri="{BB962C8B-B14F-4D97-AF65-F5344CB8AC3E}">
        <p14:creationId xmlns:p14="http://schemas.microsoft.com/office/powerpoint/2010/main" val="3542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6073" y="708338"/>
            <a:ext cx="8577330" cy="5550794"/>
          </a:xfrm>
          <a:prstGeom prst="rect">
            <a:avLst/>
          </a:prstGeom>
        </p:spPr>
      </p:pic>
    </p:spTree>
    <p:extLst>
      <p:ext uri="{BB962C8B-B14F-4D97-AF65-F5344CB8AC3E}">
        <p14:creationId xmlns:p14="http://schemas.microsoft.com/office/powerpoint/2010/main" val="322038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194738"/>
          </a:xfrm>
        </p:spPr>
        <p:txBody>
          <a:bodyPr>
            <a:normAutofit fontScale="92500" lnSpcReduction="20000"/>
          </a:bodyPr>
          <a:lstStyle/>
          <a:p>
            <a:pPr marL="0" indent="0" algn="l">
              <a:buNone/>
            </a:pPr>
            <a:r>
              <a:rPr lang="en-US" sz="3000" b="1" dirty="0" smtClean="0">
                <a:solidFill>
                  <a:srgbClr val="FF0000"/>
                </a:solidFill>
              </a:rPr>
              <a:t>Beta Thalassemia</a:t>
            </a:r>
          </a:p>
          <a:p>
            <a:pPr marL="0" indent="0" algn="l">
              <a:buNone/>
            </a:pPr>
            <a:endParaRPr lang="en-US" dirty="0"/>
          </a:p>
          <a:p>
            <a:pPr marL="0" indent="0" algn="l">
              <a:buNone/>
            </a:pPr>
            <a:r>
              <a:rPr lang="en-US" dirty="0"/>
              <a:t>Beta thalassemia is inherited as an </a:t>
            </a:r>
            <a:r>
              <a:rPr lang="en-US" b="1" dirty="0"/>
              <a:t>autosomal recessive </a:t>
            </a:r>
            <a:r>
              <a:rPr lang="en-US" dirty="0"/>
              <a:t>disorder. The defect can be a complete absence of the beta-globin protein </a:t>
            </a:r>
            <a:r>
              <a:rPr lang="en-US" dirty="0" smtClean="0"/>
              <a:t>(</a:t>
            </a:r>
            <a:r>
              <a:rPr lang="en-US" b="1" dirty="0" smtClean="0"/>
              <a:t>Beta-zero </a:t>
            </a:r>
            <a:r>
              <a:rPr lang="en-US" b="1" dirty="0"/>
              <a:t>thalassemia</a:t>
            </a:r>
            <a:r>
              <a:rPr lang="en-US" dirty="0"/>
              <a:t>) or a severely reduced synthesis of the beta-globin protein </a:t>
            </a:r>
            <a:r>
              <a:rPr lang="en-US" dirty="0" smtClean="0"/>
              <a:t>(</a:t>
            </a:r>
            <a:r>
              <a:rPr lang="en-US" b="1" dirty="0" smtClean="0"/>
              <a:t>Beta-plus </a:t>
            </a:r>
            <a:r>
              <a:rPr lang="en-US" b="1" dirty="0"/>
              <a:t>thalassemia</a:t>
            </a:r>
            <a:r>
              <a:rPr lang="en-US" dirty="0" smtClean="0"/>
              <a:t>).</a:t>
            </a:r>
          </a:p>
          <a:p>
            <a:pPr marL="0" indent="0" algn="l">
              <a:buNone/>
            </a:pPr>
            <a:endParaRPr lang="en-US" dirty="0"/>
          </a:p>
          <a:p>
            <a:pPr marL="0" indent="0" algn="l">
              <a:buNone/>
            </a:pPr>
            <a:r>
              <a:rPr lang="en-US" dirty="0"/>
              <a:t>In </a:t>
            </a:r>
            <a:r>
              <a:rPr lang="en-US" b="1" dirty="0"/>
              <a:t>beta thalassemia minor </a:t>
            </a:r>
            <a:r>
              <a:rPr lang="en-US" dirty="0" smtClean="0"/>
              <a:t>(beta </a:t>
            </a:r>
            <a:r>
              <a:rPr lang="en-US" dirty="0"/>
              <a:t>thalassemia trait or heterozygous carrier-type), one of the beta-globin genes is defective, resulting in an approximately 50% decrease in the synthesis of the beta-globin </a:t>
            </a:r>
            <a:r>
              <a:rPr lang="en-US" dirty="0" smtClean="0"/>
              <a:t>protein with mild- moderate microcytic hypochromic anemia.</a:t>
            </a:r>
            <a:endParaRPr lang="en-US" dirty="0"/>
          </a:p>
          <a:p>
            <a:pPr marL="0" indent="0" algn="l">
              <a:buNone/>
            </a:pPr>
            <a:endParaRPr lang="en-US" dirty="0"/>
          </a:p>
          <a:p>
            <a:pPr marL="0" indent="0" algn="l">
              <a:buNone/>
            </a:pPr>
            <a:r>
              <a:rPr lang="en-US" dirty="0"/>
              <a:t>In </a:t>
            </a:r>
            <a:r>
              <a:rPr lang="en-US" b="1" dirty="0"/>
              <a:t>beta thalassemia major </a:t>
            </a:r>
            <a:r>
              <a:rPr lang="en-US" dirty="0" smtClean="0"/>
              <a:t>(homozygous </a:t>
            </a:r>
            <a:r>
              <a:rPr lang="en-US" dirty="0"/>
              <a:t>beta thalassemia), the production of the beta-globin chains is severely impaired because both beta-globin genes are mutated. The severe imbalance of globin chain synthesis (alpha &gt;&gt; beta) results in ineffective erythropoiesis and severe microcytic hypochromic anemia. </a:t>
            </a:r>
            <a:endParaRPr lang="ar-IQ" dirty="0"/>
          </a:p>
        </p:txBody>
      </p:sp>
    </p:spTree>
    <p:extLst>
      <p:ext uri="{BB962C8B-B14F-4D97-AF65-F5344CB8AC3E}">
        <p14:creationId xmlns:p14="http://schemas.microsoft.com/office/powerpoint/2010/main" val="3381438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207617"/>
          </a:xfrm>
        </p:spPr>
        <p:txBody>
          <a:bodyPr>
            <a:noAutofit/>
          </a:bodyPr>
          <a:lstStyle/>
          <a:p>
            <a:pPr marL="0" indent="0" algn="l">
              <a:buNone/>
            </a:pPr>
            <a:r>
              <a:rPr lang="en-US" sz="2900" b="1" dirty="0">
                <a:solidFill>
                  <a:srgbClr val="FF0000"/>
                </a:solidFill>
              </a:rPr>
              <a:t>Pathophysiology</a:t>
            </a:r>
          </a:p>
          <a:p>
            <a:pPr marL="0" indent="0" algn="l">
              <a:buNone/>
            </a:pPr>
            <a:r>
              <a:rPr lang="en-US" sz="2900" dirty="0"/>
              <a:t>The molecular defects in </a:t>
            </a:r>
            <a:r>
              <a:rPr lang="en-US" sz="2900" dirty="0" smtClean="0"/>
              <a:t>β-thalassemia </a:t>
            </a:r>
            <a:r>
              <a:rPr lang="en-US" sz="2900" dirty="0"/>
              <a:t>result in absent </a:t>
            </a:r>
            <a:r>
              <a:rPr lang="en-US" sz="2900" dirty="0" smtClean="0"/>
              <a:t>or reduced </a:t>
            </a:r>
            <a:r>
              <a:rPr lang="en-US" sz="2900" dirty="0"/>
              <a:t>β-chain production while α-globin synthesis is </a:t>
            </a:r>
            <a:r>
              <a:rPr lang="en-US" sz="2900" dirty="0" smtClean="0"/>
              <a:t>unaffected. The </a:t>
            </a:r>
            <a:r>
              <a:rPr lang="en-US" sz="2900" dirty="0"/>
              <a:t>imbalance in globin chain production leads to </a:t>
            </a:r>
            <a:r>
              <a:rPr lang="en-US" sz="2900" dirty="0" smtClean="0"/>
              <a:t>an </a:t>
            </a:r>
            <a:r>
              <a:rPr lang="en-US" sz="2900" b="1" dirty="0" smtClean="0"/>
              <a:t>excess </a:t>
            </a:r>
            <a:r>
              <a:rPr lang="en-US" sz="2900" b="1" dirty="0"/>
              <a:t>of α-chains</a:t>
            </a:r>
            <a:r>
              <a:rPr lang="en-US" sz="2900" dirty="0"/>
              <a:t>. The free α-globin chains are highly </a:t>
            </a:r>
            <a:r>
              <a:rPr lang="en-US" sz="2900" dirty="0" smtClean="0"/>
              <a:t>unstable and </a:t>
            </a:r>
            <a:r>
              <a:rPr lang="en-US" sz="2900" dirty="0"/>
              <a:t>precipitate in red cell precursors, forming </a:t>
            </a:r>
            <a:r>
              <a:rPr lang="en-US" sz="2900" b="1" dirty="0" smtClean="0"/>
              <a:t>intracellular inclusions </a:t>
            </a:r>
            <a:r>
              <a:rPr lang="en-US" sz="2900" dirty="0"/>
              <a:t>that interfere with red cell </a:t>
            </a:r>
            <a:r>
              <a:rPr lang="en-US" sz="2900" dirty="0" smtClean="0"/>
              <a:t>maturation.</a:t>
            </a:r>
            <a:endParaRPr lang="en-US" sz="2900" dirty="0"/>
          </a:p>
          <a:p>
            <a:pPr marL="0" indent="0" algn="l">
              <a:buNone/>
            </a:pPr>
            <a:r>
              <a:rPr lang="en-US" sz="2900" dirty="0"/>
              <a:t>There is a variable degree of intramedullary destruction of </a:t>
            </a:r>
            <a:r>
              <a:rPr lang="en-US" sz="2900" dirty="0" smtClean="0"/>
              <a:t>erythroid precursors (</a:t>
            </a:r>
            <a:r>
              <a:rPr lang="en-US" sz="2900" b="1" dirty="0" smtClean="0"/>
              <a:t>ineffective </a:t>
            </a:r>
            <a:r>
              <a:rPr lang="en-US" sz="2900" b="1" dirty="0"/>
              <a:t>erythropoiesis</a:t>
            </a:r>
            <a:r>
              <a:rPr lang="en-US" sz="2900" dirty="0"/>
              <a:t>) that </a:t>
            </a:r>
            <a:r>
              <a:rPr lang="en-US" sz="2900" dirty="0" smtClean="0"/>
              <a:t>characterizes all β-thalassemia. </a:t>
            </a:r>
            <a:r>
              <a:rPr lang="en-US" sz="2900" dirty="0"/>
              <a:t>Those red cells that mature and </a:t>
            </a:r>
            <a:r>
              <a:rPr lang="en-US" sz="2900" dirty="0" smtClean="0"/>
              <a:t>enter the </a:t>
            </a:r>
            <a:r>
              <a:rPr lang="en-US" sz="2900" dirty="0"/>
              <a:t>circulation contain α-chain inclusions that interfere </a:t>
            </a:r>
            <a:r>
              <a:rPr lang="en-US" sz="2900" dirty="0" smtClean="0"/>
              <a:t>with their </a:t>
            </a:r>
            <a:r>
              <a:rPr lang="en-US" sz="2900" dirty="0"/>
              <a:t>passage through the microcirculation, particularly in </a:t>
            </a:r>
            <a:r>
              <a:rPr lang="en-US" sz="2900" dirty="0" smtClean="0"/>
              <a:t>the spleen. </a:t>
            </a:r>
          </a:p>
          <a:p>
            <a:pPr marL="0" indent="0" algn="l">
              <a:buNone/>
            </a:pPr>
            <a:r>
              <a:rPr lang="en-US" sz="2900" dirty="0" smtClean="0"/>
              <a:t>The </a:t>
            </a:r>
            <a:r>
              <a:rPr lang="en-US" sz="2900" dirty="0"/>
              <a:t>end result is an extremely rigid red cell with a </a:t>
            </a:r>
            <a:r>
              <a:rPr lang="en-US" sz="2900" dirty="0" smtClean="0"/>
              <a:t>shortened survival</a:t>
            </a:r>
            <a:r>
              <a:rPr lang="en-US" sz="2900" dirty="0"/>
              <a:t>.</a:t>
            </a:r>
            <a:endParaRPr lang="ar-IQ" sz="2900" dirty="0"/>
          </a:p>
        </p:txBody>
      </p:sp>
    </p:spTree>
    <p:extLst>
      <p:ext uri="{BB962C8B-B14F-4D97-AF65-F5344CB8AC3E}">
        <p14:creationId xmlns:p14="http://schemas.microsoft.com/office/powerpoint/2010/main" val="288475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4"/>
            <a:ext cx="10515600" cy="6259133"/>
          </a:xfrm>
        </p:spPr>
        <p:txBody>
          <a:bodyPr>
            <a:normAutofit/>
          </a:bodyPr>
          <a:lstStyle/>
          <a:p>
            <a:pPr marL="0" indent="0" algn="l">
              <a:buNone/>
            </a:pPr>
            <a:r>
              <a:rPr lang="en-US" sz="3200" dirty="0"/>
              <a:t>Thus, the </a:t>
            </a:r>
            <a:r>
              <a:rPr lang="en-US" sz="3200" dirty="0" smtClean="0"/>
              <a:t>anemia </a:t>
            </a:r>
            <a:r>
              <a:rPr lang="en-US" sz="3200" dirty="0"/>
              <a:t>of </a:t>
            </a:r>
            <a:r>
              <a:rPr lang="en-US" sz="3200" dirty="0" smtClean="0"/>
              <a:t>β-thalassemia </a:t>
            </a:r>
            <a:r>
              <a:rPr lang="en-US" sz="3200" dirty="0"/>
              <a:t>results from a combination</a:t>
            </a:r>
          </a:p>
          <a:p>
            <a:pPr marL="0" indent="0" algn="l">
              <a:buNone/>
            </a:pPr>
            <a:r>
              <a:rPr lang="en-US" sz="3200" dirty="0"/>
              <a:t>of </a:t>
            </a:r>
            <a:r>
              <a:rPr lang="en-US" sz="3200" b="1" dirty="0"/>
              <a:t>ineffective erythropoiesis </a:t>
            </a:r>
            <a:r>
              <a:rPr lang="en-US" sz="3200" dirty="0"/>
              <a:t>and </a:t>
            </a:r>
            <a:r>
              <a:rPr lang="en-US" sz="3200" b="1" dirty="0" smtClean="0"/>
              <a:t>hemolysis</a:t>
            </a:r>
            <a:r>
              <a:rPr lang="en-US" sz="3200" dirty="0"/>
              <a:t>. It stimulates</a:t>
            </a:r>
          </a:p>
          <a:p>
            <a:pPr marL="0" indent="0" algn="l">
              <a:buNone/>
            </a:pPr>
            <a:r>
              <a:rPr lang="en-US" sz="3200" dirty="0"/>
              <a:t>erythropoietin production, which causes expansion of the</a:t>
            </a:r>
          </a:p>
          <a:p>
            <a:pPr marL="0" indent="0" algn="l">
              <a:buNone/>
            </a:pPr>
            <a:r>
              <a:rPr lang="en-US" sz="3200" dirty="0"/>
              <a:t>bone marrow and may lead to serious deformities of the skull</a:t>
            </a:r>
          </a:p>
          <a:p>
            <a:pPr marL="0" indent="0" algn="l">
              <a:buNone/>
            </a:pPr>
            <a:r>
              <a:rPr lang="en-US" sz="3200" dirty="0"/>
              <a:t>and long bones. </a:t>
            </a:r>
            <a:endParaRPr lang="en-US" sz="3200" dirty="0" smtClean="0"/>
          </a:p>
          <a:p>
            <a:pPr marL="0" indent="0" algn="l">
              <a:buNone/>
            </a:pPr>
            <a:endParaRPr lang="en-US" sz="3200" dirty="0" smtClean="0"/>
          </a:p>
          <a:p>
            <a:pPr marL="0" indent="0" algn="l">
              <a:buNone/>
            </a:pPr>
            <a:r>
              <a:rPr lang="en-US" sz="3200" dirty="0" smtClean="0"/>
              <a:t>Because </a:t>
            </a:r>
            <a:r>
              <a:rPr lang="en-US" sz="3200" dirty="0"/>
              <a:t>the spleen is being constantly </a:t>
            </a:r>
            <a:r>
              <a:rPr lang="en-US" sz="3200" dirty="0" smtClean="0"/>
              <a:t>infiltrated with </a:t>
            </a:r>
          </a:p>
          <a:p>
            <a:pPr marL="0" indent="0" algn="l">
              <a:buNone/>
            </a:pPr>
            <a:r>
              <a:rPr lang="en-US" sz="3200" dirty="0" smtClean="0"/>
              <a:t>abnormal </a:t>
            </a:r>
            <a:r>
              <a:rPr lang="en-US" sz="3200" dirty="0"/>
              <a:t>red cells, it hypertrophies. The resulting</a:t>
            </a:r>
          </a:p>
          <a:p>
            <a:pPr marL="0" indent="0" algn="l">
              <a:buNone/>
            </a:pPr>
            <a:r>
              <a:rPr lang="en-US" sz="3200" b="1" dirty="0" smtClean="0"/>
              <a:t>splenomegaly</a:t>
            </a:r>
            <a:r>
              <a:rPr lang="en-US" sz="3200" dirty="0"/>
              <a:t>, together with </a:t>
            </a:r>
            <a:r>
              <a:rPr lang="en-US" sz="3200" b="1" dirty="0"/>
              <a:t>bone marrow expansion</a:t>
            </a:r>
            <a:r>
              <a:rPr lang="en-US" sz="3200" dirty="0"/>
              <a:t>, </a:t>
            </a:r>
            <a:endParaRPr lang="en-US" sz="3200" dirty="0" smtClean="0"/>
          </a:p>
          <a:p>
            <a:pPr marL="0" indent="0" algn="l">
              <a:buNone/>
            </a:pPr>
            <a:r>
              <a:rPr lang="en-US" sz="3200" dirty="0" smtClean="0"/>
              <a:t>causes a major </a:t>
            </a:r>
            <a:r>
              <a:rPr lang="en-US" sz="3200" dirty="0"/>
              <a:t>increase in plasma volume, which also </a:t>
            </a:r>
            <a:endParaRPr lang="en-US" sz="3200" dirty="0" smtClean="0"/>
          </a:p>
          <a:p>
            <a:pPr marL="0" indent="0" algn="l">
              <a:buNone/>
            </a:pPr>
            <a:r>
              <a:rPr lang="en-US" sz="3200" dirty="0" smtClean="0"/>
              <a:t>contributes to the anemia</a:t>
            </a:r>
            <a:r>
              <a:rPr lang="en-US" sz="3200" dirty="0"/>
              <a:t>.</a:t>
            </a:r>
            <a:endParaRPr lang="ar-IQ" sz="3200" dirty="0"/>
          </a:p>
        </p:txBody>
      </p:sp>
    </p:spTree>
    <p:extLst>
      <p:ext uri="{BB962C8B-B14F-4D97-AF65-F5344CB8AC3E}">
        <p14:creationId xmlns:p14="http://schemas.microsoft.com/office/powerpoint/2010/main" val="3109823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194738"/>
          </a:xfrm>
        </p:spPr>
        <p:txBody>
          <a:bodyPr>
            <a:normAutofit/>
          </a:bodyPr>
          <a:lstStyle/>
          <a:p>
            <a:pPr marL="0" indent="0" algn="l">
              <a:buNone/>
            </a:pPr>
            <a:r>
              <a:rPr lang="en-US" sz="3200" b="1" dirty="0" smtClean="0">
                <a:solidFill>
                  <a:srgbClr val="FF0000"/>
                </a:solidFill>
              </a:rPr>
              <a:t>Why is there increase in Hb F ?</a:t>
            </a:r>
          </a:p>
          <a:p>
            <a:pPr marL="0" indent="0" algn="l">
              <a:buNone/>
            </a:pPr>
            <a:endParaRPr lang="en-US" sz="3200" dirty="0" smtClean="0"/>
          </a:p>
          <a:p>
            <a:pPr marL="0" indent="0" algn="l">
              <a:buNone/>
            </a:pPr>
            <a:r>
              <a:rPr lang="en-US" sz="3200" dirty="0" smtClean="0"/>
              <a:t>HbF </a:t>
            </a:r>
            <a:r>
              <a:rPr lang="en-US" sz="3200" dirty="0"/>
              <a:t>production almost ceases </a:t>
            </a:r>
            <a:r>
              <a:rPr lang="en-US" sz="3200" dirty="0" smtClean="0"/>
              <a:t>after birth</a:t>
            </a:r>
            <a:r>
              <a:rPr lang="en-US" sz="3200" dirty="0"/>
              <a:t>. However, </a:t>
            </a:r>
            <a:r>
              <a:rPr lang="en-US" sz="3200" dirty="0" smtClean="0"/>
              <a:t>some </a:t>
            </a:r>
            <a:r>
              <a:rPr lang="en-US" sz="3200" dirty="0"/>
              <a:t>adult red cell precursors retain the </a:t>
            </a:r>
            <a:r>
              <a:rPr lang="en-US" sz="3200" dirty="0" smtClean="0"/>
              <a:t>ability to </a:t>
            </a:r>
            <a:r>
              <a:rPr lang="en-US" sz="3200" dirty="0"/>
              <a:t>produce a variable amount of γ-chains. Because the </a:t>
            </a:r>
            <a:r>
              <a:rPr lang="en-US" sz="3200" dirty="0" smtClean="0"/>
              <a:t>latter can </a:t>
            </a:r>
            <a:r>
              <a:rPr lang="en-US" sz="3200" dirty="0"/>
              <a:t>combine with excess α-chains to form HbF, cells </a:t>
            </a:r>
            <a:r>
              <a:rPr lang="en-US" sz="3200" dirty="0" smtClean="0"/>
              <a:t>which make </a:t>
            </a:r>
            <a:r>
              <a:rPr lang="en-US" sz="3200" dirty="0"/>
              <a:t>relatively more γ-chains in the bone marrow are </a:t>
            </a:r>
            <a:r>
              <a:rPr lang="en-US" sz="3200" b="1" dirty="0" smtClean="0"/>
              <a:t>partly protected </a:t>
            </a:r>
            <a:r>
              <a:rPr lang="en-US" sz="3200" b="1" dirty="0"/>
              <a:t>against the deleterious effect of α-chain precipitation.</a:t>
            </a:r>
          </a:p>
          <a:p>
            <a:pPr marL="0" indent="0" algn="l">
              <a:buNone/>
            </a:pPr>
            <a:endParaRPr lang="en-US" sz="3200" dirty="0" smtClean="0"/>
          </a:p>
          <a:p>
            <a:pPr marL="0" indent="0" algn="l">
              <a:buNone/>
            </a:pPr>
            <a:r>
              <a:rPr lang="en-US" sz="3200" dirty="0" smtClean="0"/>
              <a:t>In some cases, there is also a genuine increase in HbF production.</a:t>
            </a:r>
            <a:endParaRPr lang="ar-IQ" sz="3200" dirty="0"/>
          </a:p>
        </p:txBody>
      </p:sp>
    </p:spTree>
    <p:extLst>
      <p:ext uri="{BB962C8B-B14F-4D97-AF65-F5344CB8AC3E}">
        <p14:creationId xmlns:p14="http://schemas.microsoft.com/office/powerpoint/2010/main" val="1302101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06073" y="437882"/>
            <a:ext cx="8590209" cy="6091707"/>
          </a:xfrm>
          <a:prstGeom prst="rect">
            <a:avLst/>
          </a:prstGeom>
        </p:spPr>
      </p:pic>
    </p:spTree>
    <p:extLst>
      <p:ext uri="{BB962C8B-B14F-4D97-AF65-F5344CB8AC3E}">
        <p14:creationId xmlns:p14="http://schemas.microsoft.com/office/powerpoint/2010/main" val="186835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1988</Words>
  <Application>Microsoft Office PowerPoint</Application>
  <PresentationFormat>Widescreen</PresentationFormat>
  <Paragraphs>211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Thalassemia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Thalassemia</dc:title>
  <dc:creator>DR.Ahmed Saker 2O11</dc:creator>
  <cp:lastModifiedBy>DR.Ahmed Saker 2O11</cp:lastModifiedBy>
  <cp:revision>58</cp:revision>
  <dcterms:created xsi:type="dcterms:W3CDTF">2020-02-10T14:34:00Z</dcterms:created>
  <dcterms:modified xsi:type="dcterms:W3CDTF">2021-01-28T18:15:51Z</dcterms:modified>
</cp:coreProperties>
</file>